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70" r:id="rId4"/>
    <p:sldId id="257" r:id="rId5"/>
    <p:sldId id="258" r:id="rId6"/>
    <p:sldId id="271" r:id="rId7"/>
    <p:sldId id="264" r:id="rId8"/>
    <p:sldId id="272" r:id="rId9"/>
    <p:sldId id="260" r:id="rId10"/>
    <p:sldId id="265" r:id="rId11"/>
    <p:sldId id="266" r:id="rId12"/>
    <p:sldId id="273" r:id="rId13"/>
    <p:sldId id="267" r:id="rId14"/>
    <p:sldId id="262" r:id="rId15"/>
    <p:sldId id="263" r:id="rId16"/>
    <p:sldId id="268" r:id="rId17"/>
    <p:sldId id="269" r:id="rId18"/>
    <p:sldId id="274" r:id="rId19"/>
    <p:sldId id="275" r:id="rId20"/>
    <p:sldId id="276" r:id="rId21"/>
    <p:sldId id="277" r:id="rId22"/>
    <p:sldId id="278" r:id="rId23"/>
    <p:sldId id="279" r:id="rId24"/>
    <p:sldId id="280" r:id="rId25"/>
    <p:sldId id="281" r:id="rId26"/>
  </p:sldIdLst>
  <p:sldSz cx="12192000" cy="6858000"/>
  <p:notesSz cx="6858000" cy="9144000"/>
  <p:defaultTextStyle>
    <a:defPPr>
      <a:defRPr lang="en-S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3" d="100"/>
          <a:sy n="63" d="100"/>
        </p:scale>
        <p:origin x="5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B16F8-399D-48EC-A631-743105AC47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C"/>
          </a:p>
        </p:txBody>
      </p:sp>
      <p:sp>
        <p:nvSpPr>
          <p:cNvPr id="3" name="Subtitle 2">
            <a:extLst>
              <a:ext uri="{FF2B5EF4-FFF2-40B4-BE49-F238E27FC236}">
                <a16:creationId xmlns:a16="http://schemas.microsoft.com/office/drawing/2014/main" id="{547B2244-C901-4AB2-9B40-C435DCA3BB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C"/>
          </a:p>
        </p:txBody>
      </p:sp>
      <p:sp>
        <p:nvSpPr>
          <p:cNvPr id="4" name="Date Placeholder 3">
            <a:extLst>
              <a:ext uri="{FF2B5EF4-FFF2-40B4-BE49-F238E27FC236}">
                <a16:creationId xmlns:a16="http://schemas.microsoft.com/office/drawing/2014/main" id="{63441F0F-9D81-438A-88B8-F88A0B35731A}"/>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5" name="Footer Placeholder 4">
            <a:extLst>
              <a:ext uri="{FF2B5EF4-FFF2-40B4-BE49-F238E27FC236}">
                <a16:creationId xmlns:a16="http://schemas.microsoft.com/office/drawing/2014/main" id="{51F54D17-3380-4A53-9C41-9DD9E46DF9D9}"/>
              </a:ext>
            </a:extLst>
          </p:cNvPr>
          <p:cNvSpPr>
            <a:spLocks noGrp="1"/>
          </p:cNvSpPr>
          <p:nvPr>
            <p:ph type="ftr" sz="quarter" idx="11"/>
          </p:nvPr>
        </p:nvSpPr>
        <p:spPr/>
        <p:txBody>
          <a:bodyPr/>
          <a:lstStyle/>
          <a:p>
            <a:endParaRPr lang="en-SC"/>
          </a:p>
        </p:txBody>
      </p:sp>
      <p:sp>
        <p:nvSpPr>
          <p:cNvPr id="6" name="Slide Number Placeholder 5">
            <a:extLst>
              <a:ext uri="{FF2B5EF4-FFF2-40B4-BE49-F238E27FC236}">
                <a16:creationId xmlns:a16="http://schemas.microsoft.com/office/drawing/2014/main" id="{80B9682B-DB2B-44D6-B3C6-693E8D6B6B59}"/>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2407088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F5FEB-054C-4255-B4FE-95AD56922290}"/>
              </a:ext>
            </a:extLst>
          </p:cNvPr>
          <p:cNvSpPr>
            <a:spLocks noGrp="1"/>
          </p:cNvSpPr>
          <p:nvPr>
            <p:ph type="title"/>
          </p:nvPr>
        </p:nvSpPr>
        <p:spPr/>
        <p:txBody>
          <a:bodyPr/>
          <a:lstStyle/>
          <a:p>
            <a:r>
              <a:rPr lang="en-US"/>
              <a:t>Click to edit Master title style</a:t>
            </a:r>
            <a:endParaRPr lang="en-SC"/>
          </a:p>
        </p:txBody>
      </p:sp>
      <p:sp>
        <p:nvSpPr>
          <p:cNvPr id="3" name="Content Placeholder 2">
            <a:extLst>
              <a:ext uri="{FF2B5EF4-FFF2-40B4-BE49-F238E27FC236}">
                <a16:creationId xmlns:a16="http://schemas.microsoft.com/office/drawing/2014/main" id="{F8187854-50C2-456D-98A1-D82F500779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Date Placeholder 3">
            <a:extLst>
              <a:ext uri="{FF2B5EF4-FFF2-40B4-BE49-F238E27FC236}">
                <a16:creationId xmlns:a16="http://schemas.microsoft.com/office/drawing/2014/main" id="{7E782D25-487D-4B28-9B3B-6D7C57487C0C}"/>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5" name="Footer Placeholder 4">
            <a:extLst>
              <a:ext uri="{FF2B5EF4-FFF2-40B4-BE49-F238E27FC236}">
                <a16:creationId xmlns:a16="http://schemas.microsoft.com/office/drawing/2014/main" id="{E803CBA1-635D-4A28-8D72-5804DBCB6ADE}"/>
              </a:ext>
            </a:extLst>
          </p:cNvPr>
          <p:cNvSpPr>
            <a:spLocks noGrp="1"/>
          </p:cNvSpPr>
          <p:nvPr>
            <p:ph type="ftr" sz="quarter" idx="11"/>
          </p:nvPr>
        </p:nvSpPr>
        <p:spPr/>
        <p:txBody>
          <a:bodyPr/>
          <a:lstStyle/>
          <a:p>
            <a:endParaRPr lang="en-SC"/>
          </a:p>
        </p:txBody>
      </p:sp>
      <p:sp>
        <p:nvSpPr>
          <p:cNvPr id="6" name="Slide Number Placeholder 5">
            <a:extLst>
              <a:ext uri="{FF2B5EF4-FFF2-40B4-BE49-F238E27FC236}">
                <a16:creationId xmlns:a16="http://schemas.microsoft.com/office/drawing/2014/main" id="{6D1207D7-AB32-426F-9394-C23539DA7675}"/>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1844216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A63B3-8D79-44D9-8924-76B189626B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C"/>
          </a:p>
        </p:txBody>
      </p:sp>
      <p:sp>
        <p:nvSpPr>
          <p:cNvPr id="3" name="Text Placeholder 2">
            <a:extLst>
              <a:ext uri="{FF2B5EF4-FFF2-40B4-BE49-F238E27FC236}">
                <a16:creationId xmlns:a16="http://schemas.microsoft.com/office/drawing/2014/main" id="{193AE291-0A9C-43EF-BE7E-AD16A52836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7473D4-C9D0-4B65-ABFF-FAF978298128}"/>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5" name="Footer Placeholder 4">
            <a:extLst>
              <a:ext uri="{FF2B5EF4-FFF2-40B4-BE49-F238E27FC236}">
                <a16:creationId xmlns:a16="http://schemas.microsoft.com/office/drawing/2014/main" id="{F404DD48-6836-47B3-85F9-CF074C1F4E58}"/>
              </a:ext>
            </a:extLst>
          </p:cNvPr>
          <p:cNvSpPr>
            <a:spLocks noGrp="1"/>
          </p:cNvSpPr>
          <p:nvPr>
            <p:ph type="ftr" sz="quarter" idx="11"/>
          </p:nvPr>
        </p:nvSpPr>
        <p:spPr/>
        <p:txBody>
          <a:bodyPr/>
          <a:lstStyle/>
          <a:p>
            <a:endParaRPr lang="en-SC"/>
          </a:p>
        </p:txBody>
      </p:sp>
      <p:sp>
        <p:nvSpPr>
          <p:cNvPr id="6" name="Slide Number Placeholder 5">
            <a:extLst>
              <a:ext uri="{FF2B5EF4-FFF2-40B4-BE49-F238E27FC236}">
                <a16:creationId xmlns:a16="http://schemas.microsoft.com/office/drawing/2014/main" id="{0E0827AD-35F7-42AC-BC46-883490FDDB51}"/>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1876928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20EC1-1190-4F00-804D-8FFB37C7B5BE}"/>
              </a:ext>
            </a:extLst>
          </p:cNvPr>
          <p:cNvSpPr>
            <a:spLocks noGrp="1"/>
          </p:cNvSpPr>
          <p:nvPr>
            <p:ph type="title"/>
          </p:nvPr>
        </p:nvSpPr>
        <p:spPr/>
        <p:txBody>
          <a:bodyPr/>
          <a:lstStyle/>
          <a:p>
            <a:r>
              <a:rPr lang="en-US"/>
              <a:t>Click to edit Master title style</a:t>
            </a:r>
            <a:endParaRPr lang="en-SC"/>
          </a:p>
        </p:txBody>
      </p:sp>
      <p:sp>
        <p:nvSpPr>
          <p:cNvPr id="3" name="Content Placeholder 2">
            <a:extLst>
              <a:ext uri="{FF2B5EF4-FFF2-40B4-BE49-F238E27FC236}">
                <a16:creationId xmlns:a16="http://schemas.microsoft.com/office/drawing/2014/main" id="{8BD0931A-FBE5-40FD-9731-41123BC09E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Content Placeholder 3">
            <a:extLst>
              <a:ext uri="{FF2B5EF4-FFF2-40B4-BE49-F238E27FC236}">
                <a16:creationId xmlns:a16="http://schemas.microsoft.com/office/drawing/2014/main" id="{C6D8499A-994E-42F3-82B3-1227590AC2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5" name="Date Placeholder 4">
            <a:extLst>
              <a:ext uri="{FF2B5EF4-FFF2-40B4-BE49-F238E27FC236}">
                <a16:creationId xmlns:a16="http://schemas.microsoft.com/office/drawing/2014/main" id="{C17F1B04-D2D6-4EF4-A0B7-E6F2801A7415}"/>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6" name="Footer Placeholder 5">
            <a:extLst>
              <a:ext uri="{FF2B5EF4-FFF2-40B4-BE49-F238E27FC236}">
                <a16:creationId xmlns:a16="http://schemas.microsoft.com/office/drawing/2014/main" id="{D7603ACF-0F32-48D1-A2A5-A4A8B01DAFAC}"/>
              </a:ext>
            </a:extLst>
          </p:cNvPr>
          <p:cNvSpPr>
            <a:spLocks noGrp="1"/>
          </p:cNvSpPr>
          <p:nvPr>
            <p:ph type="ftr" sz="quarter" idx="11"/>
          </p:nvPr>
        </p:nvSpPr>
        <p:spPr/>
        <p:txBody>
          <a:bodyPr/>
          <a:lstStyle/>
          <a:p>
            <a:endParaRPr lang="en-SC"/>
          </a:p>
        </p:txBody>
      </p:sp>
      <p:sp>
        <p:nvSpPr>
          <p:cNvPr id="7" name="Slide Number Placeholder 6">
            <a:extLst>
              <a:ext uri="{FF2B5EF4-FFF2-40B4-BE49-F238E27FC236}">
                <a16:creationId xmlns:a16="http://schemas.microsoft.com/office/drawing/2014/main" id="{8051AD89-9989-40F9-8C16-DA6635D194DB}"/>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1848788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93A32-94A4-4A41-A7E2-017905B834F1}"/>
              </a:ext>
            </a:extLst>
          </p:cNvPr>
          <p:cNvSpPr>
            <a:spLocks noGrp="1"/>
          </p:cNvSpPr>
          <p:nvPr>
            <p:ph type="title"/>
          </p:nvPr>
        </p:nvSpPr>
        <p:spPr>
          <a:xfrm>
            <a:off x="839788" y="365125"/>
            <a:ext cx="10515600" cy="1325563"/>
          </a:xfrm>
        </p:spPr>
        <p:txBody>
          <a:bodyPr/>
          <a:lstStyle/>
          <a:p>
            <a:r>
              <a:rPr lang="en-US"/>
              <a:t>Click to edit Master title style</a:t>
            </a:r>
            <a:endParaRPr lang="en-SC"/>
          </a:p>
        </p:txBody>
      </p:sp>
      <p:sp>
        <p:nvSpPr>
          <p:cNvPr id="3" name="Text Placeholder 2">
            <a:extLst>
              <a:ext uri="{FF2B5EF4-FFF2-40B4-BE49-F238E27FC236}">
                <a16:creationId xmlns:a16="http://schemas.microsoft.com/office/drawing/2014/main" id="{08A89211-3410-4896-B9A2-464DE489A3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06C4E8-825B-441F-BF4D-4A68B572A4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5" name="Text Placeholder 4">
            <a:extLst>
              <a:ext uri="{FF2B5EF4-FFF2-40B4-BE49-F238E27FC236}">
                <a16:creationId xmlns:a16="http://schemas.microsoft.com/office/drawing/2014/main" id="{4B9DB415-93B5-413C-A591-6FCD699519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00881E-63CF-49B3-8876-EAE37C21FEA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7" name="Date Placeholder 6">
            <a:extLst>
              <a:ext uri="{FF2B5EF4-FFF2-40B4-BE49-F238E27FC236}">
                <a16:creationId xmlns:a16="http://schemas.microsoft.com/office/drawing/2014/main" id="{47D393DA-24EE-4143-B5E2-74E4701C17A5}"/>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8" name="Footer Placeholder 7">
            <a:extLst>
              <a:ext uri="{FF2B5EF4-FFF2-40B4-BE49-F238E27FC236}">
                <a16:creationId xmlns:a16="http://schemas.microsoft.com/office/drawing/2014/main" id="{13655DB6-76C7-4AC7-B3A7-6FC123D41CEF}"/>
              </a:ext>
            </a:extLst>
          </p:cNvPr>
          <p:cNvSpPr>
            <a:spLocks noGrp="1"/>
          </p:cNvSpPr>
          <p:nvPr>
            <p:ph type="ftr" sz="quarter" idx="11"/>
          </p:nvPr>
        </p:nvSpPr>
        <p:spPr/>
        <p:txBody>
          <a:bodyPr/>
          <a:lstStyle/>
          <a:p>
            <a:endParaRPr lang="en-SC"/>
          </a:p>
        </p:txBody>
      </p:sp>
      <p:sp>
        <p:nvSpPr>
          <p:cNvPr id="9" name="Slide Number Placeholder 8">
            <a:extLst>
              <a:ext uri="{FF2B5EF4-FFF2-40B4-BE49-F238E27FC236}">
                <a16:creationId xmlns:a16="http://schemas.microsoft.com/office/drawing/2014/main" id="{61F99C09-3850-49E8-9415-0082AA69F27F}"/>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2466524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309D3-F6B6-49E7-8194-0FB25E6C4D4C}"/>
              </a:ext>
            </a:extLst>
          </p:cNvPr>
          <p:cNvSpPr>
            <a:spLocks noGrp="1"/>
          </p:cNvSpPr>
          <p:nvPr>
            <p:ph type="title"/>
          </p:nvPr>
        </p:nvSpPr>
        <p:spPr/>
        <p:txBody>
          <a:bodyPr/>
          <a:lstStyle/>
          <a:p>
            <a:r>
              <a:rPr lang="en-US"/>
              <a:t>Click to edit Master title style</a:t>
            </a:r>
            <a:endParaRPr lang="en-SC"/>
          </a:p>
        </p:txBody>
      </p:sp>
      <p:sp>
        <p:nvSpPr>
          <p:cNvPr id="3" name="Date Placeholder 2">
            <a:extLst>
              <a:ext uri="{FF2B5EF4-FFF2-40B4-BE49-F238E27FC236}">
                <a16:creationId xmlns:a16="http://schemas.microsoft.com/office/drawing/2014/main" id="{46EFC751-0884-4283-8E47-2CABCF03E6B3}"/>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4" name="Footer Placeholder 3">
            <a:extLst>
              <a:ext uri="{FF2B5EF4-FFF2-40B4-BE49-F238E27FC236}">
                <a16:creationId xmlns:a16="http://schemas.microsoft.com/office/drawing/2014/main" id="{E34AA106-E5E9-4000-90F0-6026E711F0EC}"/>
              </a:ext>
            </a:extLst>
          </p:cNvPr>
          <p:cNvSpPr>
            <a:spLocks noGrp="1"/>
          </p:cNvSpPr>
          <p:nvPr>
            <p:ph type="ftr" sz="quarter" idx="11"/>
          </p:nvPr>
        </p:nvSpPr>
        <p:spPr/>
        <p:txBody>
          <a:bodyPr/>
          <a:lstStyle/>
          <a:p>
            <a:endParaRPr lang="en-SC"/>
          </a:p>
        </p:txBody>
      </p:sp>
      <p:sp>
        <p:nvSpPr>
          <p:cNvPr id="5" name="Slide Number Placeholder 4">
            <a:extLst>
              <a:ext uri="{FF2B5EF4-FFF2-40B4-BE49-F238E27FC236}">
                <a16:creationId xmlns:a16="http://schemas.microsoft.com/office/drawing/2014/main" id="{435ABDA5-E8AC-470C-9D59-476F0A144223}"/>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1791381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6185FF-F78F-4040-A388-6E712D315FC1}"/>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3" name="Footer Placeholder 2">
            <a:extLst>
              <a:ext uri="{FF2B5EF4-FFF2-40B4-BE49-F238E27FC236}">
                <a16:creationId xmlns:a16="http://schemas.microsoft.com/office/drawing/2014/main" id="{55D2BAC4-60C6-497C-82ED-FA4AB5C1B41E}"/>
              </a:ext>
            </a:extLst>
          </p:cNvPr>
          <p:cNvSpPr>
            <a:spLocks noGrp="1"/>
          </p:cNvSpPr>
          <p:nvPr>
            <p:ph type="ftr" sz="quarter" idx="11"/>
          </p:nvPr>
        </p:nvSpPr>
        <p:spPr/>
        <p:txBody>
          <a:bodyPr/>
          <a:lstStyle/>
          <a:p>
            <a:endParaRPr lang="en-SC"/>
          </a:p>
        </p:txBody>
      </p:sp>
      <p:sp>
        <p:nvSpPr>
          <p:cNvPr id="4" name="Slide Number Placeholder 3">
            <a:extLst>
              <a:ext uri="{FF2B5EF4-FFF2-40B4-BE49-F238E27FC236}">
                <a16:creationId xmlns:a16="http://schemas.microsoft.com/office/drawing/2014/main" id="{DBE39985-F277-4A27-907C-71AE98CC85F4}"/>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3726159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72A40-188C-4890-96D2-CE8C33722E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C"/>
          </a:p>
        </p:txBody>
      </p:sp>
      <p:sp>
        <p:nvSpPr>
          <p:cNvPr id="3" name="Content Placeholder 2">
            <a:extLst>
              <a:ext uri="{FF2B5EF4-FFF2-40B4-BE49-F238E27FC236}">
                <a16:creationId xmlns:a16="http://schemas.microsoft.com/office/drawing/2014/main" id="{131B4F11-0CF7-45D3-8721-0C47DFBE14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Text Placeholder 3">
            <a:extLst>
              <a:ext uri="{FF2B5EF4-FFF2-40B4-BE49-F238E27FC236}">
                <a16:creationId xmlns:a16="http://schemas.microsoft.com/office/drawing/2014/main" id="{D1904B00-8519-47E3-894B-FFD371823C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6C48B7-5F43-450A-B10C-51EDEA8B2238}"/>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6" name="Footer Placeholder 5">
            <a:extLst>
              <a:ext uri="{FF2B5EF4-FFF2-40B4-BE49-F238E27FC236}">
                <a16:creationId xmlns:a16="http://schemas.microsoft.com/office/drawing/2014/main" id="{56907E7E-0586-4711-8C86-19C2DDDBE322}"/>
              </a:ext>
            </a:extLst>
          </p:cNvPr>
          <p:cNvSpPr>
            <a:spLocks noGrp="1"/>
          </p:cNvSpPr>
          <p:nvPr>
            <p:ph type="ftr" sz="quarter" idx="11"/>
          </p:nvPr>
        </p:nvSpPr>
        <p:spPr/>
        <p:txBody>
          <a:bodyPr/>
          <a:lstStyle/>
          <a:p>
            <a:endParaRPr lang="en-SC"/>
          </a:p>
        </p:txBody>
      </p:sp>
      <p:sp>
        <p:nvSpPr>
          <p:cNvPr id="7" name="Slide Number Placeholder 6">
            <a:extLst>
              <a:ext uri="{FF2B5EF4-FFF2-40B4-BE49-F238E27FC236}">
                <a16:creationId xmlns:a16="http://schemas.microsoft.com/office/drawing/2014/main" id="{6490FD2F-48EB-4C42-9B48-2D5FB2BDC751}"/>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92570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27F12-BBAB-424F-93D0-823DE95FD9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C"/>
          </a:p>
        </p:txBody>
      </p:sp>
      <p:sp>
        <p:nvSpPr>
          <p:cNvPr id="3" name="Picture Placeholder 2">
            <a:extLst>
              <a:ext uri="{FF2B5EF4-FFF2-40B4-BE49-F238E27FC236}">
                <a16:creationId xmlns:a16="http://schemas.microsoft.com/office/drawing/2014/main" id="{1D55FB94-8EFA-4B62-87CE-160BE5DD73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C"/>
          </a:p>
        </p:txBody>
      </p:sp>
      <p:sp>
        <p:nvSpPr>
          <p:cNvPr id="4" name="Text Placeholder 3">
            <a:extLst>
              <a:ext uri="{FF2B5EF4-FFF2-40B4-BE49-F238E27FC236}">
                <a16:creationId xmlns:a16="http://schemas.microsoft.com/office/drawing/2014/main" id="{12C25677-7E7C-40CE-9EE1-605C60B407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1DD7AD-1A70-41A0-B9A5-1C69A6A8921D}"/>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6" name="Footer Placeholder 5">
            <a:extLst>
              <a:ext uri="{FF2B5EF4-FFF2-40B4-BE49-F238E27FC236}">
                <a16:creationId xmlns:a16="http://schemas.microsoft.com/office/drawing/2014/main" id="{FBF10A37-9ED1-433C-A925-C0089253212F}"/>
              </a:ext>
            </a:extLst>
          </p:cNvPr>
          <p:cNvSpPr>
            <a:spLocks noGrp="1"/>
          </p:cNvSpPr>
          <p:nvPr>
            <p:ph type="ftr" sz="quarter" idx="11"/>
          </p:nvPr>
        </p:nvSpPr>
        <p:spPr/>
        <p:txBody>
          <a:bodyPr/>
          <a:lstStyle/>
          <a:p>
            <a:endParaRPr lang="en-SC"/>
          </a:p>
        </p:txBody>
      </p:sp>
      <p:sp>
        <p:nvSpPr>
          <p:cNvPr id="7" name="Slide Number Placeholder 6">
            <a:extLst>
              <a:ext uri="{FF2B5EF4-FFF2-40B4-BE49-F238E27FC236}">
                <a16:creationId xmlns:a16="http://schemas.microsoft.com/office/drawing/2014/main" id="{0DFE9B9B-7021-46D8-B131-BB8DF8E21D4D}"/>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3636303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276E7-AF2F-4280-A1C2-0C95564625EC}"/>
              </a:ext>
            </a:extLst>
          </p:cNvPr>
          <p:cNvSpPr>
            <a:spLocks noGrp="1"/>
          </p:cNvSpPr>
          <p:nvPr>
            <p:ph type="title"/>
          </p:nvPr>
        </p:nvSpPr>
        <p:spPr/>
        <p:txBody>
          <a:bodyPr/>
          <a:lstStyle/>
          <a:p>
            <a:r>
              <a:rPr lang="en-US"/>
              <a:t>Click to edit Master title style</a:t>
            </a:r>
            <a:endParaRPr lang="en-SC"/>
          </a:p>
        </p:txBody>
      </p:sp>
      <p:sp>
        <p:nvSpPr>
          <p:cNvPr id="3" name="Vertical Text Placeholder 2">
            <a:extLst>
              <a:ext uri="{FF2B5EF4-FFF2-40B4-BE49-F238E27FC236}">
                <a16:creationId xmlns:a16="http://schemas.microsoft.com/office/drawing/2014/main" id="{A225A64F-6184-42EB-A3B2-A3F67D47C5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Date Placeholder 3">
            <a:extLst>
              <a:ext uri="{FF2B5EF4-FFF2-40B4-BE49-F238E27FC236}">
                <a16:creationId xmlns:a16="http://schemas.microsoft.com/office/drawing/2014/main" id="{DFC3B042-A56C-49CC-A840-AF8756CD9965}"/>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5" name="Footer Placeholder 4">
            <a:extLst>
              <a:ext uri="{FF2B5EF4-FFF2-40B4-BE49-F238E27FC236}">
                <a16:creationId xmlns:a16="http://schemas.microsoft.com/office/drawing/2014/main" id="{FA060EF4-B1C9-427B-B064-763C42728FBC}"/>
              </a:ext>
            </a:extLst>
          </p:cNvPr>
          <p:cNvSpPr>
            <a:spLocks noGrp="1"/>
          </p:cNvSpPr>
          <p:nvPr>
            <p:ph type="ftr" sz="quarter" idx="11"/>
          </p:nvPr>
        </p:nvSpPr>
        <p:spPr/>
        <p:txBody>
          <a:bodyPr/>
          <a:lstStyle/>
          <a:p>
            <a:endParaRPr lang="en-SC"/>
          </a:p>
        </p:txBody>
      </p:sp>
      <p:sp>
        <p:nvSpPr>
          <p:cNvPr id="6" name="Slide Number Placeholder 5">
            <a:extLst>
              <a:ext uri="{FF2B5EF4-FFF2-40B4-BE49-F238E27FC236}">
                <a16:creationId xmlns:a16="http://schemas.microsoft.com/office/drawing/2014/main" id="{E6B2B16C-4F09-4625-BC87-4DF71333C883}"/>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3461291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732BEE-6244-448D-A4FF-FC36A3B28D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C"/>
          </a:p>
        </p:txBody>
      </p:sp>
      <p:sp>
        <p:nvSpPr>
          <p:cNvPr id="3" name="Vertical Text Placeholder 2">
            <a:extLst>
              <a:ext uri="{FF2B5EF4-FFF2-40B4-BE49-F238E27FC236}">
                <a16:creationId xmlns:a16="http://schemas.microsoft.com/office/drawing/2014/main" id="{19B9A7F0-C32D-4768-BAFA-D20B4D0F3E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Date Placeholder 3">
            <a:extLst>
              <a:ext uri="{FF2B5EF4-FFF2-40B4-BE49-F238E27FC236}">
                <a16:creationId xmlns:a16="http://schemas.microsoft.com/office/drawing/2014/main" id="{C51E11E4-0B56-44D5-88DE-540EA4D2DC40}"/>
              </a:ext>
            </a:extLst>
          </p:cNvPr>
          <p:cNvSpPr>
            <a:spLocks noGrp="1"/>
          </p:cNvSpPr>
          <p:nvPr>
            <p:ph type="dt" sz="half" idx="10"/>
          </p:nvPr>
        </p:nvSpPr>
        <p:spPr/>
        <p:txBody>
          <a:bodyPr/>
          <a:lstStyle/>
          <a:p>
            <a:fld id="{2A9B41CD-1D80-4ABE-ADE9-7826832E5084}" type="datetimeFigureOut">
              <a:rPr lang="en-SC" smtClean="0"/>
              <a:t>12/11/2020</a:t>
            </a:fld>
            <a:endParaRPr lang="en-SC"/>
          </a:p>
        </p:txBody>
      </p:sp>
      <p:sp>
        <p:nvSpPr>
          <p:cNvPr id="5" name="Footer Placeholder 4">
            <a:extLst>
              <a:ext uri="{FF2B5EF4-FFF2-40B4-BE49-F238E27FC236}">
                <a16:creationId xmlns:a16="http://schemas.microsoft.com/office/drawing/2014/main" id="{943406BC-A48C-48C4-953C-79614468915D}"/>
              </a:ext>
            </a:extLst>
          </p:cNvPr>
          <p:cNvSpPr>
            <a:spLocks noGrp="1"/>
          </p:cNvSpPr>
          <p:nvPr>
            <p:ph type="ftr" sz="quarter" idx="11"/>
          </p:nvPr>
        </p:nvSpPr>
        <p:spPr/>
        <p:txBody>
          <a:bodyPr/>
          <a:lstStyle/>
          <a:p>
            <a:endParaRPr lang="en-SC"/>
          </a:p>
        </p:txBody>
      </p:sp>
      <p:sp>
        <p:nvSpPr>
          <p:cNvPr id="6" name="Slide Number Placeholder 5">
            <a:extLst>
              <a:ext uri="{FF2B5EF4-FFF2-40B4-BE49-F238E27FC236}">
                <a16:creationId xmlns:a16="http://schemas.microsoft.com/office/drawing/2014/main" id="{771C5609-5F78-4189-968E-8B39A2769F45}"/>
              </a:ext>
            </a:extLst>
          </p:cNvPr>
          <p:cNvSpPr>
            <a:spLocks noGrp="1"/>
          </p:cNvSpPr>
          <p:nvPr>
            <p:ph type="sldNum" sz="quarter" idx="12"/>
          </p:nvPr>
        </p:nvSpPr>
        <p:spPr/>
        <p:txBody>
          <a:bodyPr/>
          <a:lstStyle/>
          <a:p>
            <a:fld id="{4C51F80F-4933-491B-AF32-9B0637710BD1}" type="slidenum">
              <a:rPr lang="en-SC" smtClean="0"/>
              <a:t>‹#›</a:t>
            </a:fld>
            <a:endParaRPr lang="en-SC"/>
          </a:p>
        </p:txBody>
      </p:sp>
    </p:spTree>
    <p:extLst>
      <p:ext uri="{BB962C8B-B14F-4D97-AF65-F5344CB8AC3E}">
        <p14:creationId xmlns:p14="http://schemas.microsoft.com/office/powerpoint/2010/main" val="2619073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BEF9B-93AA-4F1D-8690-4426D98989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C"/>
          </a:p>
        </p:txBody>
      </p:sp>
      <p:sp>
        <p:nvSpPr>
          <p:cNvPr id="3" name="Text Placeholder 2">
            <a:extLst>
              <a:ext uri="{FF2B5EF4-FFF2-40B4-BE49-F238E27FC236}">
                <a16:creationId xmlns:a16="http://schemas.microsoft.com/office/drawing/2014/main" id="{23D8EEEF-3986-41A2-A3EE-C2A1E46696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C"/>
          </a:p>
        </p:txBody>
      </p:sp>
      <p:sp>
        <p:nvSpPr>
          <p:cNvPr id="4" name="Date Placeholder 3">
            <a:extLst>
              <a:ext uri="{FF2B5EF4-FFF2-40B4-BE49-F238E27FC236}">
                <a16:creationId xmlns:a16="http://schemas.microsoft.com/office/drawing/2014/main" id="{FDC52B4B-002E-4EEC-9FDE-A11576193D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9B41CD-1D80-4ABE-ADE9-7826832E5084}" type="datetimeFigureOut">
              <a:rPr lang="en-SC" smtClean="0"/>
              <a:t>12/11/2020</a:t>
            </a:fld>
            <a:endParaRPr lang="en-SC"/>
          </a:p>
        </p:txBody>
      </p:sp>
      <p:sp>
        <p:nvSpPr>
          <p:cNvPr id="5" name="Footer Placeholder 4">
            <a:extLst>
              <a:ext uri="{FF2B5EF4-FFF2-40B4-BE49-F238E27FC236}">
                <a16:creationId xmlns:a16="http://schemas.microsoft.com/office/drawing/2014/main" id="{01DFEA48-9828-4B75-9C7F-3D9284989E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C"/>
          </a:p>
        </p:txBody>
      </p:sp>
      <p:sp>
        <p:nvSpPr>
          <p:cNvPr id="6" name="Slide Number Placeholder 5">
            <a:extLst>
              <a:ext uri="{FF2B5EF4-FFF2-40B4-BE49-F238E27FC236}">
                <a16:creationId xmlns:a16="http://schemas.microsoft.com/office/drawing/2014/main" id="{25006747-89D6-447D-913F-3409C317C5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51F80F-4933-491B-AF32-9B0637710BD1}" type="slidenum">
              <a:rPr lang="en-SC" smtClean="0"/>
              <a:t>‹#›</a:t>
            </a:fld>
            <a:endParaRPr lang="en-SC"/>
          </a:p>
        </p:txBody>
      </p:sp>
    </p:spTree>
    <p:extLst>
      <p:ext uri="{BB962C8B-B14F-4D97-AF65-F5344CB8AC3E}">
        <p14:creationId xmlns:p14="http://schemas.microsoft.com/office/powerpoint/2010/main" val="1262184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5A0FF26-4A43-46B3-90F2-24C4363D053A}"/>
              </a:ext>
            </a:extLst>
          </p:cNvPr>
          <p:cNvSpPr>
            <a:spLocks noGrp="1"/>
          </p:cNvSpPr>
          <p:nvPr>
            <p:ph type="ctrTitle"/>
          </p:nvPr>
        </p:nvSpPr>
        <p:spPr>
          <a:xfrm>
            <a:off x="477981" y="1122363"/>
            <a:ext cx="4023360" cy="3204134"/>
          </a:xfrm>
        </p:spPr>
        <p:txBody>
          <a:bodyPr anchor="b">
            <a:normAutofit/>
          </a:bodyPr>
          <a:lstStyle/>
          <a:p>
            <a:pPr algn="l"/>
            <a:endParaRPr lang="en-SC" sz="4800" dirty="0"/>
          </a:p>
        </p:txBody>
      </p:sp>
      <p:sp>
        <p:nvSpPr>
          <p:cNvPr id="3" name="Subtitle 2">
            <a:extLst>
              <a:ext uri="{FF2B5EF4-FFF2-40B4-BE49-F238E27FC236}">
                <a16:creationId xmlns:a16="http://schemas.microsoft.com/office/drawing/2014/main" id="{DCEC0DF5-C60C-40F7-BEA5-FD39D5426978}"/>
              </a:ext>
            </a:extLst>
          </p:cNvPr>
          <p:cNvSpPr>
            <a:spLocks noGrp="1"/>
          </p:cNvSpPr>
          <p:nvPr>
            <p:ph type="subTitle" idx="1"/>
          </p:nvPr>
        </p:nvSpPr>
        <p:spPr>
          <a:xfrm>
            <a:off x="477980" y="4872922"/>
            <a:ext cx="4023359" cy="1208141"/>
          </a:xfrm>
        </p:spPr>
        <p:txBody>
          <a:bodyPr>
            <a:normAutofit fontScale="92500" lnSpcReduction="20000"/>
          </a:bodyPr>
          <a:lstStyle/>
          <a:p>
            <a:pPr algn="l"/>
            <a:r>
              <a:rPr lang="en-GB" sz="2000" dirty="0"/>
              <a:t>Welcome!</a:t>
            </a:r>
          </a:p>
          <a:p>
            <a:pPr algn="l"/>
            <a:r>
              <a:rPr lang="en-GB" sz="2000" dirty="0"/>
              <a:t>This presentation is about the importance of tourism to Seychelles</a:t>
            </a:r>
          </a:p>
          <a:p>
            <a:pPr algn="l"/>
            <a:r>
              <a:rPr lang="en-GB" sz="2000" dirty="0"/>
              <a:t>We hope that you will enjoy it.</a:t>
            </a:r>
            <a:endParaRPr lang="en-SC" sz="2000" dirty="0"/>
          </a:p>
        </p:txBody>
      </p:sp>
      <p:sp>
        <p:nvSpPr>
          <p:cNvPr id="21" name="Rectangle 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Text&#10;&#10;Description automatically generated">
            <a:extLst>
              <a:ext uri="{FF2B5EF4-FFF2-40B4-BE49-F238E27FC236}">
                <a16:creationId xmlns:a16="http://schemas.microsoft.com/office/drawing/2014/main" id="{A4373214-DE3C-4817-BFCD-00DB0E8C3B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980" y="1122363"/>
            <a:ext cx="5326071" cy="3226499"/>
          </a:xfrm>
          <a:prstGeom prst="rect">
            <a:avLst/>
          </a:prstGeom>
        </p:spPr>
      </p:pic>
      <p:pic>
        <p:nvPicPr>
          <p:cNvPr id="8" name="Picture 7" descr="Icon&#10;&#10;Description automatically generated">
            <a:extLst>
              <a:ext uri="{FF2B5EF4-FFF2-40B4-BE49-F238E27FC236}">
                <a16:creationId xmlns:a16="http://schemas.microsoft.com/office/drawing/2014/main" id="{E48C17F1-8E5E-4DE0-A699-DB392BF6F7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0815" y="1122363"/>
            <a:ext cx="4827905" cy="814804"/>
          </a:xfrm>
          <a:prstGeom prst="rect">
            <a:avLst/>
          </a:prstGeom>
        </p:spPr>
      </p:pic>
      <p:pic>
        <p:nvPicPr>
          <p:cNvPr id="10" name="Picture 9" descr="Logo, company name&#10;&#10;Description automatically generated">
            <a:extLst>
              <a:ext uri="{FF2B5EF4-FFF2-40B4-BE49-F238E27FC236}">
                <a16:creationId xmlns:a16="http://schemas.microsoft.com/office/drawing/2014/main" id="{B4DFC4CC-A15C-4350-9C07-AB8D1EE737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0912" y="2125409"/>
            <a:ext cx="4057229" cy="2223453"/>
          </a:xfrm>
          <a:prstGeom prst="rect">
            <a:avLst/>
          </a:prstGeom>
        </p:spPr>
      </p:pic>
      <p:pic>
        <p:nvPicPr>
          <p:cNvPr id="12" name="Picture 11" descr="Logo, company name&#10;&#10;Description automatically generated">
            <a:extLst>
              <a:ext uri="{FF2B5EF4-FFF2-40B4-BE49-F238E27FC236}">
                <a16:creationId xmlns:a16="http://schemas.microsoft.com/office/drawing/2014/main" id="{1DEDE00B-17D5-439B-B21C-5D0A1DF82E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10912" y="4433616"/>
            <a:ext cx="4057229" cy="2273511"/>
          </a:xfrm>
          <a:prstGeom prst="rect">
            <a:avLst/>
          </a:prstGeom>
        </p:spPr>
      </p:pic>
    </p:spTree>
    <p:extLst>
      <p:ext uri="{BB962C8B-B14F-4D97-AF65-F5344CB8AC3E}">
        <p14:creationId xmlns:p14="http://schemas.microsoft.com/office/powerpoint/2010/main" val="135301371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standing on a beach&#10;&#10;Description automatically generated">
            <a:extLst>
              <a:ext uri="{FF2B5EF4-FFF2-40B4-BE49-F238E27FC236}">
                <a16:creationId xmlns:a16="http://schemas.microsoft.com/office/drawing/2014/main" id="{CA37BE86-F952-42CB-ADF1-9E485FFDC34D}"/>
              </a:ext>
            </a:extLst>
          </p:cNvPr>
          <p:cNvPicPr>
            <a:picLocks noChangeAspect="1"/>
          </p:cNvPicPr>
          <p:nvPr/>
        </p:nvPicPr>
        <p:blipFill rotWithShape="1">
          <a:blip r:embed="rId2">
            <a:extLst>
              <a:ext uri="{28A0092B-C50C-407E-A947-70E740481C1C}">
                <a14:useLocalDpi xmlns:a14="http://schemas.microsoft.com/office/drawing/2010/main" val="0"/>
              </a:ext>
            </a:extLst>
          </a:blip>
          <a:srcRect l="6192" t="9091" r="17393"/>
          <a:stretch/>
        </p:blipFill>
        <p:spPr>
          <a:xfrm>
            <a:off x="3533614" y="8020"/>
            <a:ext cx="8658386" cy="6849979"/>
          </a:xfrm>
          <a:prstGeom prst="rect">
            <a:avLst/>
          </a:prstGeom>
        </p:spPr>
      </p:pic>
      <p:sp>
        <p:nvSpPr>
          <p:cNvPr id="19" name="Rectangle 1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5A0FF26-4A43-46B3-90F2-24C4363D053A}"/>
              </a:ext>
            </a:extLst>
          </p:cNvPr>
          <p:cNvSpPr>
            <a:spLocks noGrp="1"/>
          </p:cNvSpPr>
          <p:nvPr>
            <p:ph type="ctrTitle"/>
          </p:nvPr>
        </p:nvSpPr>
        <p:spPr>
          <a:xfrm>
            <a:off x="477981" y="1122363"/>
            <a:ext cx="4023360" cy="3204134"/>
          </a:xfrm>
        </p:spPr>
        <p:txBody>
          <a:bodyPr anchor="b">
            <a:normAutofit/>
          </a:bodyPr>
          <a:lstStyle/>
          <a:p>
            <a:pPr algn="l"/>
            <a:r>
              <a:rPr lang="en-GB" sz="4800" dirty="0"/>
              <a:t>WHY IS TOURISM SO IMPORTANT TO SEYCHELLES?</a:t>
            </a:r>
            <a:endParaRPr lang="en-SC" sz="4800" dirty="0"/>
          </a:p>
        </p:txBody>
      </p:sp>
      <p:sp>
        <p:nvSpPr>
          <p:cNvPr id="3" name="Subtitle 2">
            <a:extLst>
              <a:ext uri="{FF2B5EF4-FFF2-40B4-BE49-F238E27FC236}">
                <a16:creationId xmlns:a16="http://schemas.microsoft.com/office/drawing/2014/main" id="{DCEC0DF5-C60C-40F7-BEA5-FD39D5426978}"/>
              </a:ext>
            </a:extLst>
          </p:cNvPr>
          <p:cNvSpPr>
            <a:spLocks noGrp="1"/>
          </p:cNvSpPr>
          <p:nvPr>
            <p:ph type="subTitle" idx="1"/>
          </p:nvPr>
        </p:nvSpPr>
        <p:spPr>
          <a:xfrm>
            <a:off x="477980" y="4872922"/>
            <a:ext cx="4023359" cy="1208141"/>
          </a:xfrm>
        </p:spPr>
        <p:txBody>
          <a:bodyPr>
            <a:normAutofit/>
          </a:bodyPr>
          <a:lstStyle/>
          <a:p>
            <a:pPr algn="l"/>
            <a:r>
              <a:rPr lang="en-GB" sz="2000" dirty="0"/>
              <a:t>AND WHY IS SEYCHELLES SO LOVED BY TOURISTS?</a:t>
            </a:r>
            <a:endParaRPr lang="en-SC" sz="2000" dirty="0"/>
          </a:p>
        </p:txBody>
      </p:sp>
      <p:sp>
        <p:nvSpPr>
          <p:cNvPr id="21" name="Rectangle 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25027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wo people posing for a picture&#10;&#10;Description automatically generated">
            <a:extLst>
              <a:ext uri="{FF2B5EF4-FFF2-40B4-BE49-F238E27FC236}">
                <a16:creationId xmlns:a16="http://schemas.microsoft.com/office/drawing/2014/main" id="{CBBB0FD9-7577-4CE5-8940-89BDA776FD23}"/>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20" y="10"/>
            <a:ext cx="12191980" cy="6857990"/>
          </a:xfrm>
          <a:prstGeom prst="rect">
            <a:avLst/>
          </a:prstGeom>
        </p:spPr>
      </p:pic>
      <p:sp>
        <p:nvSpPr>
          <p:cNvPr id="10"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05A0FF26-4A43-46B3-90F2-24C4363D053A}"/>
              </a:ext>
            </a:extLst>
          </p:cNvPr>
          <p:cNvSpPr>
            <a:spLocks noGrp="1"/>
          </p:cNvSpPr>
          <p:nvPr>
            <p:ph type="ctrTitle"/>
          </p:nvPr>
        </p:nvSpPr>
        <p:spPr>
          <a:xfrm>
            <a:off x="8022021" y="3231931"/>
            <a:ext cx="3852041" cy="1834056"/>
          </a:xfrm>
        </p:spPr>
        <p:txBody>
          <a:bodyPr>
            <a:normAutofit/>
          </a:bodyPr>
          <a:lstStyle/>
          <a:p>
            <a:r>
              <a:rPr lang="en-GB" sz="4000" b="1" dirty="0">
                <a:solidFill>
                  <a:srgbClr val="00B050"/>
                </a:solidFill>
                <a:latin typeface="Cavolini" panose="020B0502040204020203" pitchFamily="66" charset="0"/>
                <a:cs typeface="Cavolini" panose="020B0502040204020203" pitchFamily="66" charset="0"/>
              </a:rPr>
              <a:t>MEET</a:t>
            </a:r>
            <a:br>
              <a:rPr lang="en-GB" sz="4000" dirty="0"/>
            </a:br>
            <a:r>
              <a:rPr lang="en-GB" sz="4000" dirty="0"/>
              <a:t>KLAUS &amp; MARIE HOFNER</a:t>
            </a:r>
            <a:endParaRPr lang="en-SC" sz="4000" dirty="0"/>
          </a:p>
        </p:txBody>
      </p:sp>
      <p:sp>
        <p:nvSpPr>
          <p:cNvPr id="3" name="Subtitle 2">
            <a:extLst>
              <a:ext uri="{FF2B5EF4-FFF2-40B4-BE49-F238E27FC236}">
                <a16:creationId xmlns:a16="http://schemas.microsoft.com/office/drawing/2014/main" id="{DCEC0DF5-C60C-40F7-BEA5-FD39D5426978}"/>
              </a:ext>
            </a:extLst>
          </p:cNvPr>
          <p:cNvSpPr>
            <a:spLocks noGrp="1"/>
          </p:cNvSpPr>
          <p:nvPr>
            <p:ph type="subTitle" idx="1"/>
          </p:nvPr>
        </p:nvSpPr>
        <p:spPr>
          <a:xfrm>
            <a:off x="7782910" y="5242675"/>
            <a:ext cx="4330262" cy="683284"/>
          </a:xfrm>
        </p:spPr>
        <p:txBody>
          <a:bodyPr>
            <a:normAutofit fontScale="85000" lnSpcReduction="20000"/>
          </a:bodyPr>
          <a:lstStyle/>
          <a:p>
            <a:r>
              <a:rPr lang="en-GB" sz="2000" dirty="0"/>
              <a:t>They are two tourists visiting Seychelles after being ‘locked down’ in Europe. They are rewarding themselves with a dream holiday.</a:t>
            </a:r>
            <a:endParaRPr lang="en-SC" sz="2000" dirty="0"/>
          </a:p>
        </p:txBody>
      </p:sp>
      <p:cxnSp>
        <p:nvCxnSpPr>
          <p:cNvPr id="12" name="Straight Connector 11">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3734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061BA2E-A388-41C5-B73A-B0FEB6B10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person, indoor, person&#10;&#10;Description automatically generated">
            <a:extLst>
              <a:ext uri="{FF2B5EF4-FFF2-40B4-BE49-F238E27FC236}">
                <a16:creationId xmlns:a16="http://schemas.microsoft.com/office/drawing/2014/main" id="{8B55D066-BBAB-4A7E-82FF-6261C8024F66}"/>
              </a:ext>
            </a:extLst>
          </p:cNvPr>
          <p:cNvPicPr>
            <a:picLocks noChangeAspect="1"/>
          </p:cNvPicPr>
          <p:nvPr/>
        </p:nvPicPr>
        <p:blipFill rotWithShape="1">
          <a:blip r:embed="rId2">
            <a:extLst>
              <a:ext uri="{28A0092B-C50C-407E-A947-70E740481C1C}">
                <a14:useLocalDpi xmlns:a14="http://schemas.microsoft.com/office/drawing/2010/main" val="0"/>
              </a:ext>
            </a:extLst>
          </a:blip>
          <a:srcRect t="1234" r="1" b="6235"/>
          <a:stretch/>
        </p:blipFill>
        <p:spPr>
          <a:xfrm>
            <a:off x="-1" y="10"/>
            <a:ext cx="6096001" cy="6857990"/>
          </a:xfrm>
          <a:prstGeom prst="rect">
            <a:avLst/>
          </a:prstGeom>
        </p:spPr>
      </p:pic>
      <p:pic>
        <p:nvPicPr>
          <p:cNvPr id="7" name="Content Placeholder 6" descr="A picture containing tree, outdoor, person, person&#10;&#10;Description automatically generated">
            <a:extLst>
              <a:ext uri="{FF2B5EF4-FFF2-40B4-BE49-F238E27FC236}">
                <a16:creationId xmlns:a16="http://schemas.microsoft.com/office/drawing/2014/main" id="{BCD055F9-8943-440E-A78C-DCA31BE5080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1" b="4352"/>
          <a:stretch/>
        </p:blipFill>
        <p:spPr>
          <a:xfrm>
            <a:off x="6094476" y="10"/>
            <a:ext cx="6094477" cy="6857990"/>
          </a:xfrm>
          <a:prstGeom prst="rect">
            <a:avLst/>
          </a:prstGeom>
        </p:spPr>
      </p:pic>
      <p:sp>
        <p:nvSpPr>
          <p:cNvPr id="19" name="Rectangle 18">
            <a:extLst>
              <a:ext uri="{FF2B5EF4-FFF2-40B4-BE49-F238E27FC236}">
                <a16:creationId xmlns:a16="http://schemas.microsoft.com/office/drawing/2014/main" id="{76E192A2-3ED3-4081-8A86-A22B51141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152902" y="-1181101"/>
            <a:ext cx="3886200" cy="12192001"/>
          </a:xfrm>
          <a:prstGeom prst="rect">
            <a:avLst/>
          </a:prstGeom>
          <a:gradFill>
            <a:gsLst>
              <a:gs pos="41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141AEEF-9915-4DBD-925B-A27E1C1277A1}"/>
              </a:ext>
            </a:extLst>
          </p:cNvPr>
          <p:cNvSpPr>
            <a:spLocks noGrp="1"/>
          </p:cNvSpPr>
          <p:nvPr>
            <p:ph type="title"/>
          </p:nvPr>
        </p:nvSpPr>
        <p:spPr>
          <a:xfrm>
            <a:off x="404553" y="3091928"/>
            <a:ext cx="9079991" cy="2387600"/>
          </a:xfrm>
        </p:spPr>
        <p:txBody>
          <a:bodyPr vert="horz" lIns="91440" tIns="45720" rIns="91440" bIns="45720" rtlCol="0" anchor="b">
            <a:normAutofit/>
          </a:bodyPr>
          <a:lstStyle/>
          <a:p>
            <a:r>
              <a:rPr lang="en-US" sz="2900" b="1" kern="1200">
                <a:solidFill>
                  <a:schemeClr val="bg1"/>
                </a:solidFill>
                <a:latin typeface="+mj-lt"/>
                <a:ea typeface="+mj-ea"/>
                <a:cs typeface="+mj-cs"/>
              </a:rPr>
              <a:t>MEET</a:t>
            </a:r>
            <a:br>
              <a:rPr lang="en-US" sz="2900" b="1" kern="1200">
                <a:solidFill>
                  <a:schemeClr val="bg1"/>
                </a:solidFill>
                <a:latin typeface="+mj-lt"/>
                <a:ea typeface="+mj-ea"/>
                <a:cs typeface="+mj-cs"/>
              </a:rPr>
            </a:br>
            <a:r>
              <a:rPr lang="en-US" sz="2900" b="1" kern="1200">
                <a:solidFill>
                  <a:schemeClr val="bg1"/>
                </a:solidFill>
                <a:latin typeface="+mj-lt"/>
                <a:ea typeface="+mj-ea"/>
                <a:cs typeface="+mj-cs"/>
              </a:rPr>
              <a:t>David Hoffman &amp; Francine Gappy</a:t>
            </a:r>
            <a:br>
              <a:rPr lang="en-US" sz="2900" kern="1200">
                <a:solidFill>
                  <a:schemeClr val="bg1"/>
                </a:solidFill>
                <a:latin typeface="+mj-lt"/>
                <a:ea typeface="+mj-ea"/>
                <a:cs typeface="+mj-cs"/>
              </a:rPr>
            </a:br>
            <a:br>
              <a:rPr lang="en-US" sz="2900" kern="1200">
                <a:solidFill>
                  <a:schemeClr val="bg1"/>
                </a:solidFill>
                <a:latin typeface="+mj-lt"/>
                <a:ea typeface="+mj-ea"/>
                <a:cs typeface="+mj-cs"/>
              </a:rPr>
            </a:br>
            <a:r>
              <a:rPr lang="en-US" sz="2900" b="1" kern="1200">
                <a:solidFill>
                  <a:schemeClr val="bg1"/>
                </a:solidFill>
                <a:latin typeface="+mj-lt"/>
                <a:ea typeface="+mj-ea"/>
                <a:cs typeface="+mj-cs"/>
              </a:rPr>
              <a:t>This Seychellois couple run Hyde–Tide Apartments,</a:t>
            </a:r>
            <a:br>
              <a:rPr lang="en-US" sz="2900" b="1" kern="1200">
                <a:solidFill>
                  <a:schemeClr val="bg1"/>
                </a:solidFill>
                <a:latin typeface="+mj-lt"/>
                <a:ea typeface="+mj-ea"/>
                <a:cs typeface="+mj-cs"/>
              </a:rPr>
            </a:br>
            <a:r>
              <a:rPr lang="en-US" sz="2900" b="1" kern="1200">
                <a:solidFill>
                  <a:schemeClr val="bg1"/>
                </a:solidFill>
                <a:latin typeface="+mj-lt"/>
                <a:ea typeface="+mj-ea"/>
                <a:cs typeface="+mj-cs"/>
              </a:rPr>
              <a:t>a tourism establishment on La Digue</a:t>
            </a:r>
          </a:p>
        </p:txBody>
      </p:sp>
      <p:sp>
        <p:nvSpPr>
          <p:cNvPr id="21" name="Rectangle: Rounded Corners 20">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575039"/>
            <a:ext cx="97840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Tree>
    <p:extLst>
      <p:ext uri="{BB962C8B-B14F-4D97-AF65-F5344CB8AC3E}">
        <p14:creationId xmlns:p14="http://schemas.microsoft.com/office/powerpoint/2010/main" val="2087145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EC93D-17AB-4CF9-B1FF-D92C567386B5}"/>
              </a:ext>
            </a:extLst>
          </p:cNvPr>
          <p:cNvSpPr>
            <a:spLocks noGrp="1"/>
          </p:cNvSpPr>
          <p:nvPr>
            <p:ph type="title"/>
          </p:nvPr>
        </p:nvSpPr>
        <p:spPr>
          <a:xfrm>
            <a:off x="876300" y="34608"/>
            <a:ext cx="10515600" cy="1325563"/>
          </a:xfrm>
        </p:spPr>
        <p:txBody>
          <a:bodyPr/>
          <a:lstStyle/>
          <a:p>
            <a:pPr algn="ctr"/>
            <a:r>
              <a:rPr lang="en-GB" b="1" dirty="0">
                <a:solidFill>
                  <a:schemeClr val="accent1"/>
                </a:solidFill>
              </a:rPr>
              <a:t>TWO COUPLES WHO NEED EACH OTHER</a:t>
            </a:r>
            <a:endParaRPr lang="en-SC" b="1" dirty="0">
              <a:solidFill>
                <a:schemeClr val="accent1"/>
              </a:solidFill>
            </a:endParaRPr>
          </a:p>
        </p:txBody>
      </p:sp>
      <p:pic>
        <p:nvPicPr>
          <p:cNvPr id="5" name="Content Placeholder 4" descr="A person smiling for the camera&#10;&#10;Description automatically generated">
            <a:extLst>
              <a:ext uri="{FF2B5EF4-FFF2-40B4-BE49-F238E27FC236}">
                <a16:creationId xmlns:a16="http://schemas.microsoft.com/office/drawing/2014/main" id="{02F3A1A8-6C82-4C21-A24C-91444F74BC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7094" y="1916602"/>
            <a:ext cx="1581150" cy="1990725"/>
          </a:xfrm>
        </p:spPr>
      </p:pic>
      <p:pic>
        <p:nvPicPr>
          <p:cNvPr id="9" name="Picture 8" descr="A person smiling for the camera&#10;&#10;Description automatically generated">
            <a:extLst>
              <a:ext uri="{FF2B5EF4-FFF2-40B4-BE49-F238E27FC236}">
                <a16:creationId xmlns:a16="http://schemas.microsoft.com/office/drawing/2014/main" id="{5392E385-8990-4371-A765-9215DC242B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3196" y="1910715"/>
            <a:ext cx="1619250" cy="1996612"/>
          </a:xfrm>
          <a:prstGeom prst="rect">
            <a:avLst/>
          </a:prstGeom>
        </p:spPr>
      </p:pic>
      <p:pic>
        <p:nvPicPr>
          <p:cNvPr id="4" name="Picture 3" descr="A picture containing person, indoor, person&#10;&#10;Description automatically generated">
            <a:extLst>
              <a:ext uri="{FF2B5EF4-FFF2-40B4-BE49-F238E27FC236}">
                <a16:creationId xmlns:a16="http://schemas.microsoft.com/office/drawing/2014/main" id="{EBA454A3-BFAA-4A33-89F8-059505EADE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6205" y="1916602"/>
            <a:ext cx="1639030" cy="1990725"/>
          </a:xfrm>
          <a:prstGeom prst="rect">
            <a:avLst/>
          </a:prstGeom>
        </p:spPr>
      </p:pic>
      <p:pic>
        <p:nvPicPr>
          <p:cNvPr id="8" name="Picture 7" descr="A picture containing tree, outdoor, person, person&#10;&#10;Description automatically generated">
            <a:extLst>
              <a:ext uri="{FF2B5EF4-FFF2-40B4-BE49-F238E27FC236}">
                <a16:creationId xmlns:a16="http://schemas.microsoft.com/office/drawing/2014/main" id="{F89E4E1C-5B18-4C0A-A409-F596206850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60187" y="1910715"/>
            <a:ext cx="1733596" cy="2039525"/>
          </a:xfrm>
          <a:prstGeom prst="rect">
            <a:avLst/>
          </a:prstGeom>
        </p:spPr>
      </p:pic>
    </p:spTree>
    <p:extLst>
      <p:ext uri="{BB962C8B-B14F-4D97-AF65-F5344CB8AC3E}">
        <p14:creationId xmlns:p14="http://schemas.microsoft.com/office/powerpoint/2010/main" val="3346995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5D68D-D0C8-41EF-83F6-7A6097496032}"/>
              </a:ext>
            </a:extLst>
          </p:cNvPr>
          <p:cNvSpPr>
            <a:spLocks noGrp="1"/>
          </p:cNvSpPr>
          <p:nvPr>
            <p:ph type="title"/>
          </p:nvPr>
        </p:nvSpPr>
        <p:spPr/>
        <p:txBody>
          <a:bodyPr>
            <a:normAutofit/>
          </a:bodyPr>
          <a:lstStyle/>
          <a:p>
            <a:pPr algn="ctr"/>
            <a:r>
              <a:rPr lang="en-GB" sz="7200" b="1" dirty="0">
                <a:solidFill>
                  <a:srgbClr val="002060"/>
                </a:solidFill>
              </a:rPr>
              <a:t>WHY?</a:t>
            </a:r>
            <a:endParaRPr lang="en-SC" sz="7200" b="1" dirty="0">
              <a:solidFill>
                <a:srgbClr val="002060"/>
              </a:solidFill>
            </a:endParaRPr>
          </a:p>
        </p:txBody>
      </p:sp>
      <p:sp>
        <p:nvSpPr>
          <p:cNvPr id="3" name="Content Placeholder 2">
            <a:extLst>
              <a:ext uri="{FF2B5EF4-FFF2-40B4-BE49-F238E27FC236}">
                <a16:creationId xmlns:a16="http://schemas.microsoft.com/office/drawing/2014/main" id="{3A70B17D-644E-498A-A349-EF042F889C81}"/>
              </a:ext>
            </a:extLst>
          </p:cNvPr>
          <p:cNvSpPr>
            <a:spLocks noGrp="1"/>
          </p:cNvSpPr>
          <p:nvPr>
            <p:ph idx="1"/>
          </p:nvPr>
        </p:nvSpPr>
        <p:spPr/>
        <p:txBody>
          <a:bodyPr>
            <a:normAutofit/>
          </a:bodyPr>
          <a:lstStyle/>
          <a:p>
            <a:r>
              <a:rPr lang="en-GB" b="1" dirty="0"/>
              <a:t>KLAUS AND MARIE </a:t>
            </a:r>
            <a:r>
              <a:rPr lang="en-GB" dirty="0"/>
              <a:t>want to spend ten days on LA DIGUE but they prefer to stay in a small, friendly, family-run business rather than a large hotel.</a:t>
            </a:r>
          </a:p>
          <a:p>
            <a:r>
              <a:rPr lang="en-GB" b="1" dirty="0"/>
              <a:t>DAVID AND FRANCINE </a:t>
            </a:r>
            <a:r>
              <a:rPr lang="en-GB" dirty="0"/>
              <a:t>have just the kind of property that Klaus and Marie are looking for – quiet and cosy. They call it ‘HYDE-TIDE’. The rooms are all air-conditioned, with TV and a sea view.</a:t>
            </a:r>
          </a:p>
          <a:p>
            <a:r>
              <a:rPr lang="en-GB" b="1" dirty="0"/>
              <a:t>KLAUS AND MARIE found out about </a:t>
            </a:r>
            <a:r>
              <a:rPr lang="en-GB" dirty="0"/>
              <a:t>HYDE-TIDE on the internet. It looks wonderful and they have made a booking. Also it is within their budget so they can afford to stay there.</a:t>
            </a:r>
          </a:p>
          <a:p>
            <a:endParaRPr lang="en-SC" dirty="0"/>
          </a:p>
        </p:txBody>
      </p:sp>
    </p:spTree>
    <p:extLst>
      <p:ext uri="{BB962C8B-B14F-4D97-AF65-F5344CB8AC3E}">
        <p14:creationId xmlns:p14="http://schemas.microsoft.com/office/powerpoint/2010/main" val="4261998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4EEC6-33E5-4D0C-93D0-A117C56B1944}"/>
              </a:ext>
            </a:extLst>
          </p:cNvPr>
          <p:cNvSpPr>
            <a:spLocks noGrp="1"/>
          </p:cNvSpPr>
          <p:nvPr>
            <p:ph type="title"/>
          </p:nvPr>
        </p:nvSpPr>
        <p:spPr>
          <a:xfrm>
            <a:off x="7464614" y="1783959"/>
            <a:ext cx="4087306" cy="2889114"/>
          </a:xfrm>
        </p:spPr>
        <p:txBody>
          <a:bodyPr vert="horz" lIns="91440" tIns="45720" rIns="91440" bIns="45720" rtlCol="0" anchor="b">
            <a:normAutofit fontScale="90000"/>
          </a:bodyPr>
          <a:lstStyle/>
          <a:p>
            <a:r>
              <a:rPr lang="en-US" sz="3800" dirty="0"/>
              <a:t>Tourists enjoy experiencing the REAL Seychelles, including Creole food. </a:t>
            </a:r>
            <a:r>
              <a:rPr lang="en-US" sz="3800" i="1" dirty="0">
                <a:solidFill>
                  <a:srgbClr val="00B050"/>
                </a:solidFill>
              </a:rPr>
              <a:t>David and Francine can advise Klaus &amp; Marie on authentic Creole cuisine.</a:t>
            </a:r>
          </a:p>
        </p:txBody>
      </p:sp>
      <p:sp>
        <p:nvSpPr>
          <p:cNvPr id="10" name="Freeform: Shape 9">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A person standing in front of a fruit stand&#10;&#10;Description automatically generated">
            <a:extLst>
              <a:ext uri="{FF2B5EF4-FFF2-40B4-BE49-F238E27FC236}">
                <a16:creationId xmlns:a16="http://schemas.microsoft.com/office/drawing/2014/main" id="{88AE4F85-34E3-469A-B228-6ACC548C67F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3577" r="8270"/>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61800095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5D68D-D0C8-41EF-83F6-7A6097496032}"/>
              </a:ext>
            </a:extLst>
          </p:cNvPr>
          <p:cNvSpPr>
            <a:spLocks noGrp="1"/>
          </p:cNvSpPr>
          <p:nvPr>
            <p:ph type="title"/>
          </p:nvPr>
        </p:nvSpPr>
        <p:spPr/>
        <p:txBody>
          <a:bodyPr>
            <a:normAutofit/>
          </a:bodyPr>
          <a:lstStyle/>
          <a:p>
            <a:pPr algn="ctr"/>
            <a:r>
              <a:rPr lang="en-GB" b="1" dirty="0">
                <a:solidFill>
                  <a:srgbClr val="002060"/>
                </a:solidFill>
              </a:rPr>
              <a:t>HOW DO THE TWO COUPLES BENEFIT FROM EACH OTHER?</a:t>
            </a:r>
            <a:endParaRPr lang="en-SC" b="1" dirty="0">
              <a:solidFill>
                <a:srgbClr val="002060"/>
              </a:solidFill>
            </a:endParaRPr>
          </a:p>
        </p:txBody>
      </p:sp>
      <p:sp>
        <p:nvSpPr>
          <p:cNvPr id="3" name="Content Placeholder 2">
            <a:extLst>
              <a:ext uri="{FF2B5EF4-FFF2-40B4-BE49-F238E27FC236}">
                <a16:creationId xmlns:a16="http://schemas.microsoft.com/office/drawing/2014/main" id="{3A70B17D-644E-498A-A349-EF042F889C81}"/>
              </a:ext>
            </a:extLst>
          </p:cNvPr>
          <p:cNvSpPr>
            <a:spLocks noGrp="1"/>
          </p:cNvSpPr>
          <p:nvPr>
            <p:ph idx="1"/>
          </p:nvPr>
        </p:nvSpPr>
        <p:spPr/>
        <p:txBody>
          <a:bodyPr>
            <a:normAutofit lnSpcReduction="10000"/>
          </a:bodyPr>
          <a:lstStyle/>
          <a:p>
            <a:r>
              <a:rPr lang="en-GB" b="1" dirty="0"/>
              <a:t>KLAUS AND MARIE </a:t>
            </a:r>
            <a:r>
              <a:rPr lang="en-GB" dirty="0"/>
              <a:t>live and work in </a:t>
            </a:r>
            <a:r>
              <a:rPr lang="en-GB" b="1" dirty="0"/>
              <a:t>GERMANY</a:t>
            </a:r>
            <a:r>
              <a:rPr lang="en-GB" dirty="0"/>
              <a:t>, where they are paid in </a:t>
            </a:r>
            <a:r>
              <a:rPr lang="en-GB" b="1" dirty="0"/>
              <a:t>EUROS</a:t>
            </a:r>
            <a:r>
              <a:rPr lang="en-GB" dirty="0"/>
              <a:t>. Whilst staying on La </a:t>
            </a:r>
            <a:r>
              <a:rPr lang="en-GB" dirty="0" err="1"/>
              <a:t>Digue</a:t>
            </a:r>
            <a:r>
              <a:rPr lang="en-GB" dirty="0"/>
              <a:t> they will exchange their </a:t>
            </a:r>
            <a:r>
              <a:rPr lang="en-GB" b="1" dirty="0"/>
              <a:t>EUROS</a:t>
            </a:r>
            <a:r>
              <a:rPr lang="en-GB" dirty="0"/>
              <a:t> to get spending money in </a:t>
            </a:r>
            <a:r>
              <a:rPr lang="en-GB" b="1" dirty="0"/>
              <a:t>SEYCHELLES RUPEES</a:t>
            </a:r>
            <a:r>
              <a:rPr lang="en-GB" dirty="0"/>
              <a:t>. They will also pay for their room and meals in </a:t>
            </a:r>
            <a:r>
              <a:rPr lang="en-GB" b="1" dirty="0"/>
              <a:t>EUROS</a:t>
            </a:r>
            <a:r>
              <a:rPr lang="en-GB" dirty="0"/>
              <a:t>.</a:t>
            </a:r>
          </a:p>
          <a:p>
            <a:r>
              <a:rPr lang="en-GB" dirty="0"/>
              <a:t>Seychelles needs </a:t>
            </a:r>
            <a:r>
              <a:rPr lang="en-GB" b="1" dirty="0"/>
              <a:t>EUROS, DOLLARS, POUNDS AND OTHER FOREIGN EXCHANGE </a:t>
            </a:r>
            <a:r>
              <a:rPr lang="en-GB" dirty="0"/>
              <a:t>in order to pay for </a:t>
            </a:r>
            <a:r>
              <a:rPr lang="en-GB" b="1" dirty="0"/>
              <a:t>IMPORTS</a:t>
            </a:r>
            <a:r>
              <a:rPr lang="en-GB" dirty="0"/>
              <a:t>. These are the things that we need and which we get from overseas.</a:t>
            </a:r>
          </a:p>
          <a:p>
            <a:r>
              <a:rPr lang="en-GB" dirty="0"/>
              <a:t>Many of the things in your school and your home are </a:t>
            </a:r>
            <a:r>
              <a:rPr lang="en-GB" b="1" dirty="0"/>
              <a:t>IMPORTED</a:t>
            </a:r>
            <a:r>
              <a:rPr lang="en-GB" dirty="0"/>
              <a:t>, as well as 80% of the food that we eat. All cars, lorries, buses etc are imported. All of this has to be paid for with foreign currency, most of which comes from </a:t>
            </a:r>
            <a:r>
              <a:rPr lang="en-GB" b="1" dirty="0"/>
              <a:t>TOURISTS </a:t>
            </a:r>
            <a:r>
              <a:rPr lang="en-GB" dirty="0"/>
              <a:t>like </a:t>
            </a:r>
            <a:r>
              <a:rPr lang="en-GB" b="1" dirty="0"/>
              <a:t>KLAUS AND MARIE</a:t>
            </a:r>
            <a:r>
              <a:rPr lang="en-GB" dirty="0"/>
              <a:t>.</a:t>
            </a:r>
          </a:p>
          <a:p>
            <a:endParaRPr lang="en-SC" dirty="0"/>
          </a:p>
        </p:txBody>
      </p:sp>
    </p:spTree>
    <p:extLst>
      <p:ext uri="{BB962C8B-B14F-4D97-AF65-F5344CB8AC3E}">
        <p14:creationId xmlns:p14="http://schemas.microsoft.com/office/powerpoint/2010/main" val="3700952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1C3CFE-4D18-4677-836A-6A6CFA5CB4D7}"/>
              </a:ext>
            </a:extLst>
          </p:cNvPr>
          <p:cNvSpPr>
            <a:spLocks noGrp="1"/>
          </p:cNvSpPr>
          <p:nvPr>
            <p:ph type="title"/>
          </p:nvPr>
        </p:nvSpPr>
        <p:spPr>
          <a:xfrm>
            <a:off x="2311147" y="365760"/>
            <a:ext cx="7569706" cy="1288238"/>
          </a:xfrm>
        </p:spPr>
        <p:txBody>
          <a:bodyPr anchor="ctr">
            <a:normAutofit/>
          </a:bodyPr>
          <a:lstStyle/>
          <a:p>
            <a:pPr algn="ctr"/>
            <a:r>
              <a:rPr lang="en-GB" sz="3100"/>
              <a:t>So we can begin to understand why tourism is so important to everyone in Seychelles</a:t>
            </a:r>
            <a:endParaRPr lang="en-SC" sz="3100"/>
          </a:p>
        </p:txBody>
      </p:sp>
      <p:sp>
        <p:nvSpPr>
          <p:cNvPr id="3" name="Content Placeholder 2">
            <a:extLst>
              <a:ext uri="{FF2B5EF4-FFF2-40B4-BE49-F238E27FC236}">
                <a16:creationId xmlns:a16="http://schemas.microsoft.com/office/drawing/2014/main" id="{ADC3E884-BE2E-4FB6-9EBB-E4A10C758CB2}"/>
              </a:ext>
            </a:extLst>
          </p:cNvPr>
          <p:cNvSpPr>
            <a:spLocks noGrp="1"/>
          </p:cNvSpPr>
          <p:nvPr>
            <p:ph idx="1"/>
          </p:nvPr>
        </p:nvSpPr>
        <p:spPr>
          <a:xfrm>
            <a:off x="2165569" y="1956816"/>
            <a:ext cx="7860863" cy="4024884"/>
          </a:xfrm>
        </p:spPr>
        <p:txBody>
          <a:bodyPr anchor="t">
            <a:normAutofit/>
          </a:bodyPr>
          <a:lstStyle/>
          <a:p>
            <a:r>
              <a:rPr lang="en-GB" sz="2400" dirty="0"/>
              <a:t>We don’t manufacture or make very many things in Seychelles</a:t>
            </a:r>
          </a:p>
          <a:p>
            <a:r>
              <a:rPr lang="en-GB" sz="2400" dirty="0"/>
              <a:t>But we still need them, so we have to buy them from other countries which do make them, for example we might buy furniture from India which we pay for in Indian Rupees. We get Indian Rupees by EXCHANGING Seychelles Rupees. </a:t>
            </a:r>
          </a:p>
          <a:p>
            <a:r>
              <a:rPr lang="en-GB" sz="2400" dirty="0"/>
              <a:t>Some days foreign currency costs more Seychelles Rupees than others.</a:t>
            </a:r>
          </a:p>
          <a:p>
            <a:r>
              <a:rPr lang="en-GB" sz="2400" dirty="0"/>
              <a:t>Today 100 Indian Rupees would cost 27 Seychelles Rupees, but this might change tomorrow.</a:t>
            </a:r>
          </a:p>
        </p:txBody>
      </p:sp>
    </p:spTree>
    <p:extLst>
      <p:ext uri="{BB962C8B-B14F-4D97-AF65-F5344CB8AC3E}">
        <p14:creationId xmlns:p14="http://schemas.microsoft.com/office/powerpoint/2010/main" val="365505998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4EB07-34F0-4663-944A-977AA2E6956C}"/>
              </a:ext>
            </a:extLst>
          </p:cNvPr>
          <p:cNvSpPr>
            <a:spLocks noGrp="1"/>
          </p:cNvSpPr>
          <p:nvPr>
            <p:ph type="title"/>
          </p:nvPr>
        </p:nvSpPr>
        <p:spPr/>
        <p:txBody>
          <a:bodyPr>
            <a:normAutofit fontScale="90000"/>
          </a:bodyPr>
          <a:lstStyle/>
          <a:p>
            <a:r>
              <a:rPr lang="en-GB" sz="3200" b="1" dirty="0">
                <a:solidFill>
                  <a:srgbClr val="FF0000"/>
                </a:solidFill>
              </a:rPr>
              <a:t>Mostly however Seychelles receives EUROS from tourists because most of them come from EUROPE.</a:t>
            </a:r>
            <a:br>
              <a:rPr lang="en-GB" sz="3200" b="1" dirty="0">
                <a:solidFill>
                  <a:srgbClr val="FF0000"/>
                </a:solidFill>
              </a:rPr>
            </a:br>
            <a:r>
              <a:rPr lang="en-GB" sz="3200" b="1" dirty="0">
                <a:solidFill>
                  <a:srgbClr val="FF0000"/>
                </a:solidFill>
              </a:rPr>
              <a:t>Today, we would exchange SR500 for just over 22 Euros</a:t>
            </a:r>
            <a:endParaRPr lang="en-SC" sz="3200" b="1" dirty="0">
              <a:solidFill>
                <a:srgbClr val="FF0000"/>
              </a:solidFill>
            </a:endParaRPr>
          </a:p>
        </p:txBody>
      </p:sp>
      <p:pic>
        <p:nvPicPr>
          <p:cNvPr id="5" name="Content Placeholder 4" descr="Map&#10;&#10;Description automatically generated">
            <a:extLst>
              <a:ext uri="{FF2B5EF4-FFF2-40B4-BE49-F238E27FC236}">
                <a16:creationId xmlns:a16="http://schemas.microsoft.com/office/drawing/2014/main" id="{7D7EC389-3B6F-4821-84D7-1975162807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837007"/>
            <a:ext cx="3533590" cy="1734993"/>
          </a:xfrm>
        </p:spPr>
      </p:pic>
      <p:pic>
        <p:nvPicPr>
          <p:cNvPr id="7" name="Picture 6" descr="Icon&#10;&#10;Description automatically generated">
            <a:extLst>
              <a:ext uri="{FF2B5EF4-FFF2-40B4-BE49-F238E27FC236}">
                <a16:creationId xmlns:a16="http://schemas.microsoft.com/office/drawing/2014/main" id="{C4D76087-A90C-48A9-9FFE-D0918B40E0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151" y="2980886"/>
            <a:ext cx="1442539" cy="1438933"/>
          </a:xfrm>
          <a:prstGeom prst="rect">
            <a:avLst/>
          </a:prstGeom>
        </p:spPr>
      </p:pic>
      <p:pic>
        <p:nvPicPr>
          <p:cNvPr id="9" name="Picture 8" descr="A close up of text on a white background&#10;&#10;Description automatically generated">
            <a:extLst>
              <a:ext uri="{FF2B5EF4-FFF2-40B4-BE49-F238E27FC236}">
                <a16:creationId xmlns:a16="http://schemas.microsoft.com/office/drawing/2014/main" id="{88694F31-C326-4C5A-837A-73EAAFD7F4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9281" y="2845308"/>
            <a:ext cx="3191256" cy="1726692"/>
          </a:xfrm>
          <a:prstGeom prst="rect">
            <a:avLst/>
          </a:prstGeom>
        </p:spPr>
      </p:pic>
      <p:pic>
        <p:nvPicPr>
          <p:cNvPr id="11" name="Picture 10" descr="A close up of a coin&#10;&#10;Description automatically generated">
            <a:extLst>
              <a:ext uri="{FF2B5EF4-FFF2-40B4-BE49-F238E27FC236}">
                <a16:creationId xmlns:a16="http://schemas.microsoft.com/office/drawing/2014/main" id="{3EA3D69B-5CD3-4B31-85A9-ED67FA514B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9128" y="2980886"/>
            <a:ext cx="1579418" cy="1579418"/>
          </a:xfrm>
          <a:prstGeom prst="rect">
            <a:avLst/>
          </a:prstGeom>
        </p:spPr>
      </p:pic>
    </p:spTree>
    <p:extLst>
      <p:ext uri="{BB962C8B-B14F-4D97-AF65-F5344CB8AC3E}">
        <p14:creationId xmlns:p14="http://schemas.microsoft.com/office/powerpoint/2010/main" val="3196645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A98375F4-1CB4-4543-BEDC-2C5EFB7F3DCD}"/>
              </a:ext>
            </a:extLst>
          </p:cNvPr>
          <p:cNvSpPr>
            <a:spLocks noGrp="1"/>
          </p:cNvSpPr>
          <p:nvPr>
            <p:ph type="title"/>
          </p:nvPr>
        </p:nvSpPr>
        <p:spPr>
          <a:xfrm>
            <a:off x="1020467" y="1397120"/>
            <a:ext cx="4707671" cy="1225650"/>
          </a:xfrm>
        </p:spPr>
        <p:txBody>
          <a:bodyPr anchor="b">
            <a:normAutofit/>
          </a:bodyPr>
          <a:lstStyle/>
          <a:p>
            <a:r>
              <a:rPr lang="en-GB" sz="3800" b="1" i="1">
                <a:solidFill>
                  <a:schemeClr val="bg1"/>
                </a:solidFill>
              </a:rPr>
              <a:t>But that’s not much!?</a:t>
            </a:r>
            <a:endParaRPr lang="en-SC" sz="3800" b="1" i="1">
              <a:solidFill>
                <a:schemeClr val="bg1"/>
              </a:solidFill>
            </a:endParaRPr>
          </a:p>
        </p:txBody>
      </p:sp>
      <p:sp>
        <p:nvSpPr>
          <p:cNvPr id="3" name="Content Placeholder 2">
            <a:extLst>
              <a:ext uri="{FF2B5EF4-FFF2-40B4-BE49-F238E27FC236}">
                <a16:creationId xmlns:a16="http://schemas.microsoft.com/office/drawing/2014/main" id="{A2515035-6027-4F7F-9658-C1AF8EBFCD71}"/>
              </a:ext>
            </a:extLst>
          </p:cNvPr>
          <p:cNvSpPr>
            <a:spLocks noGrp="1"/>
          </p:cNvSpPr>
          <p:nvPr>
            <p:ph idx="1"/>
          </p:nvPr>
        </p:nvSpPr>
        <p:spPr>
          <a:xfrm>
            <a:off x="1020467" y="2622770"/>
            <a:ext cx="5250087" cy="2603499"/>
          </a:xfrm>
        </p:spPr>
        <p:txBody>
          <a:bodyPr>
            <a:normAutofit lnSpcReduction="10000"/>
          </a:bodyPr>
          <a:lstStyle/>
          <a:p>
            <a:r>
              <a:rPr lang="en-GB" sz="1400" dirty="0">
                <a:solidFill>
                  <a:schemeClr val="bg1"/>
                </a:solidFill>
              </a:rPr>
              <a:t>True. One year ago we would have got more than </a:t>
            </a:r>
            <a:r>
              <a:rPr lang="en-GB" sz="1400" b="1" dirty="0">
                <a:solidFill>
                  <a:schemeClr val="bg1"/>
                </a:solidFill>
              </a:rPr>
              <a:t>30 Euros. That’s almost 10 more!</a:t>
            </a:r>
          </a:p>
          <a:p>
            <a:r>
              <a:rPr lang="en-GB" sz="1400" b="1" dirty="0">
                <a:solidFill>
                  <a:schemeClr val="bg1"/>
                </a:solidFill>
              </a:rPr>
              <a:t>WHAT HAPPENED?</a:t>
            </a:r>
          </a:p>
          <a:p>
            <a:r>
              <a:rPr lang="en-GB" sz="1400" dirty="0">
                <a:solidFill>
                  <a:schemeClr val="bg1"/>
                </a:solidFill>
              </a:rPr>
              <a:t>COVID – 19 has badly hit our </a:t>
            </a:r>
            <a:r>
              <a:rPr lang="en-GB" sz="1400" b="1" dirty="0">
                <a:solidFill>
                  <a:schemeClr val="bg1"/>
                </a:solidFill>
              </a:rPr>
              <a:t>ECONOMY</a:t>
            </a:r>
            <a:r>
              <a:rPr lang="en-GB" sz="1400" dirty="0">
                <a:solidFill>
                  <a:schemeClr val="bg1"/>
                </a:solidFill>
              </a:rPr>
              <a:t>. This is a word we use to describe the </a:t>
            </a:r>
            <a:r>
              <a:rPr lang="en-GB" sz="1400" b="1" dirty="0">
                <a:solidFill>
                  <a:schemeClr val="bg1"/>
                </a:solidFill>
              </a:rPr>
              <a:t>making</a:t>
            </a:r>
            <a:r>
              <a:rPr lang="en-GB" sz="1400" dirty="0">
                <a:solidFill>
                  <a:schemeClr val="bg1"/>
                </a:solidFill>
              </a:rPr>
              <a:t> and </a:t>
            </a:r>
            <a:r>
              <a:rPr lang="en-GB" sz="1400" b="1" dirty="0">
                <a:solidFill>
                  <a:schemeClr val="bg1"/>
                </a:solidFill>
              </a:rPr>
              <a:t>trading</a:t>
            </a:r>
            <a:r>
              <a:rPr lang="en-GB" sz="1400" dirty="0">
                <a:solidFill>
                  <a:schemeClr val="bg1"/>
                </a:solidFill>
              </a:rPr>
              <a:t> (buying and selling) of things of value – </a:t>
            </a:r>
            <a:r>
              <a:rPr lang="en-GB" sz="1400" b="1" dirty="0">
                <a:solidFill>
                  <a:schemeClr val="bg1"/>
                </a:solidFill>
              </a:rPr>
              <a:t>goods</a:t>
            </a:r>
            <a:r>
              <a:rPr lang="en-GB" sz="1400" dirty="0">
                <a:solidFill>
                  <a:schemeClr val="bg1"/>
                </a:solidFill>
              </a:rPr>
              <a:t> (objects) and </a:t>
            </a:r>
            <a:r>
              <a:rPr lang="en-GB" sz="1400" b="1" dirty="0">
                <a:solidFill>
                  <a:schemeClr val="bg1"/>
                </a:solidFill>
              </a:rPr>
              <a:t>services</a:t>
            </a:r>
            <a:r>
              <a:rPr lang="en-GB" sz="1400" dirty="0">
                <a:solidFill>
                  <a:schemeClr val="bg1"/>
                </a:solidFill>
              </a:rPr>
              <a:t>.</a:t>
            </a:r>
          </a:p>
          <a:p>
            <a:r>
              <a:rPr lang="en-GB" sz="1400" dirty="0">
                <a:solidFill>
                  <a:schemeClr val="bg1"/>
                </a:solidFill>
              </a:rPr>
              <a:t>In Seychelles we rely on </a:t>
            </a:r>
            <a:r>
              <a:rPr lang="en-GB" sz="1400" b="1" dirty="0">
                <a:solidFill>
                  <a:schemeClr val="bg1"/>
                </a:solidFill>
              </a:rPr>
              <a:t>TOURISM</a:t>
            </a:r>
            <a:r>
              <a:rPr lang="en-GB" sz="1400" dirty="0">
                <a:solidFill>
                  <a:schemeClr val="bg1"/>
                </a:solidFill>
              </a:rPr>
              <a:t> for most</a:t>
            </a:r>
            <a:r>
              <a:rPr lang="en-GB" sz="1400" b="1" dirty="0">
                <a:solidFill>
                  <a:schemeClr val="bg1"/>
                </a:solidFill>
              </a:rPr>
              <a:t> (about 70%) </a:t>
            </a:r>
            <a:r>
              <a:rPr lang="en-GB" sz="1400" dirty="0">
                <a:solidFill>
                  <a:schemeClr val="bg1"/>
                </a:solidFill>
              </a:rPr>
              <a:t>of our </a:t>
            </a:r>
            <a:r>
              <a:rPr lang="en-GB" sz="1400" b="1" dirty="0">
                <a:solidFill>
                  <a:schemeClr val="bg1"/>
                </a:solidFill>
              </a:rPr>
              <a:t>INCOME</a:t>
            </a:r>
            <a:r>
              <a:rPr lang="en-GB" sz="1400" dirty="0">
                <a:solidFill>
                  <a:schemeClr val="bg1"/>
                </a:solidFill>
              </a:rPr>
              <a:t>. </a:t>
            </a:r>
          </a:p>
          <a:p>
            <a:r>
              <a:rPr lang="en-GB" sz="1400" dirty="0">
                <a:solidFill>
                  <a:schemeClr val="bg1"/>
                </a:solidFill>
              </a:rPr>
              <a:t>Because of COVID - 19 we have not had many tourists, in fact for months we had </a:t>
            </a:r>
            <a:r>
              <a:rPr lang="en-GB" sz="1400" b="1" dirty="0">
                <a:solidFill>
                  <a:schemeClr val="bg1"/>
                </a:solidFill>
              </a:rPr>
              <a:t>NONE</a:t>
            </a:r>
            <a:r>
              <a:rPr lang="en-GB" sz="1400" dirty="0">
                <a:solidFill>
                  <a:schemeClr val="bg1"/>
                </a:solidFill>
              </a:rPr>
              <a:t>.  This has led to Seychelles Rupees being worth LESS than before.</a:t>
            </a:r>
          </a:p>
          <a:p>
            <a:endParaRPr lang="en-SC" sz="1100" dirty="0">
              <a:solidFill>
                <a:schemeClr val="bg1"/>
              </a:solidFill>
            </a:endParaRPr>
          </a:p>
        </p:txBody>
      </p:sp>
      <p:pic>
        <p:nvPicPr>
          <p:cNvPr id="5" name="Picture 4" descr="Shape, circle&#10;&#10;Description automatically generated">
            <a:extLst>
              <a:ext uri="{FF2B5EF4-FFF2-40B4-BE49-F238E27FC236}">
                <a16:creationId xmlns:a16="http://schemas.microsoft.com/office/drawing/2014/main" id="{19C37574-FB4B-458E-B76C-B164DF1AF167}"/>
              </a:ext>
            </a:extLst>
          </p:cNvPr>
          <p:cNvPicPr>
            <a:picLocks noChangeAspect="1"/>
          </p:cNvPicPr>
          <p:nvPr/>
        </p:nvPicPr>
        <p:blipFill rotWithShape="1">
          <a:blip r:embed="rId2">
            <a:extLst>
              <a:ext uri="{28A0092B-C50C-407E-A947-70E740481C1C}">
                <a14:useLocalDpi xmlns:a14="http://schemas.microsoft.com/office/drawing/2010/main" val="0"/>
              </a:ext>
            </a:extLst>
          </a:blip>
          <a:srcRect l="1857" r="2257" b="-1"/>
          <a:stretch/>
        </p:blipFill>
        <p:spPr>
          <a:xfrm>
            <a:off x="6735468" y="1159668"/>
            <a:ext cx="4854072" cy="4462463"/>
          </a:xfrm>
          <a:prstGeom prst="rect">
            <a:avLst/>
          </a:prstGeom>
        </p:spPr>
      </p:pic>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61F2F60-14E3-4196-B7CE-175E46F04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596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8936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E9C96-9AE3-4743-9BF5-2919FA56A92E}"/>
              </a:ext>
            </a:extLst>
          </p:cNvPr>
          <p:cNvSpPr>
            <a:spLocks noGrp="1"/>
          </p:cNvSpPr>
          <p:nvPr>
            <p:ph type="title"/>
          </p:nvPr>
        </p:nvSpPr>
        <p:spPr>
          <a:xfrm>
            <a:off x="801099" y="1396289"/>
            <a:ext cx="4249006" cy="1325563"/>
          </a:xfrm>
        </p:spPr>
        <p:txBody>
          <a:bodyPr>
            <a:normAutofit/>
          </a:bodyPr>
          <a:lstStyle/>
          <a:p>
            <a:r>
              <a:rPr lang="en-GB" sz="3400"/>
              <a:t>‘Goods’ and ‘Services’? What’s the difference?</a:t>
            </a:r>
            <a:endParaRPr lang="en-SC" sz="3400"/>
          </a:p>
        </p:txBody>
      </p:sp>
      <p:sp>
        <p:nvSpPr>
          <p:cNvPr id="3" name="Content Placeholder 2">
            <a:extLst>
              <a:ext uri="{FF2B5EF4-FFF2-40B4-BE49-F238E27FC236}">
                <a16:creationId xmlns:a16="http://schemas.microsoft.com/office/drawing/2014/main" id="{13DD3DC1-0238-4697-9F49-3BA9921D424D}"/>
              </a:ext>
            </a:extLst>
          </p:cNvPr>
          <p:cNvSpPr>
            <a:spLocks noGrp="1"/>
          </p:cNvSpPr>
          <p:nvPr>
            <p:ph idx="1"/>
          </p:nvPr>
        </p:nvSpPr>
        <p:spPr>
          <a:xfrm>
            <a:off x="805544" y="2871982"/>
            <a:ext cx="4245428" cy="3181684"/>
          </a:xfrm>
        </p:spPr>
        <p:txBody>
          <a:bodyPr anchor="t">
            <a:normAutofit/>
          </a:bodyPr>
          <a:lstStyle/>
          <a:p>
            <a:r>
              <a:rPr lang="en-GB" sz="1800"/>
              <a:t>‘Goods’ are </a:t>
            </a:r>
            <a:r>
              <a:rPr lang="en-GB" sz="1800" u="sng"/>
              <a:t>things </a:t>
            </a:r>
            <a:r>
              <a:rPr lang="en-GB" sz="1800"/>
              <a:t>which have a physical form, for example a car </a:t>
            </a:r>
          </a:p>
          <a:p>
            <a:r>
              <a:rPr lang="en-GB" sz="1800"/>
              <a:t>‘Services’ describes an </a:t>
            </a:r>
            <a:r>
              <a:rPr lang="en-GB" sz="1800" u="sng"/>
              <a:t>action</a:t>
            </a:r>
            <a:r>
              <a:rPr lang="en-GB" sz="1800"/>
              <a:t> of helping or doing something for someone. A massage would be an example.</a:t>
            </a:r>
          </a:p>
          <a:p>
            <a:endParaRPr lang="en-SC" sz="1800"/>
          </a:p>
        </p:txBody>
      </p:sp>
      <p:sp>
        <p:nvSpPr>
          <p:cNvPr id="12" name="Freeform: Shape 11">
            <a:extLst>
              <a:ext uri="{FF2B5EF4-FFF2-40B4-BE49-F238E27FC236}">
                <a16:creationId xmlns:a16="http://schemas.microsoft.com/office/drawing/2014/main" id="{A86541C6-61B1-4DAA-B57A-EAF3F24F0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33310" y="1"/>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picture containing wall, indoor&#10;&#10;Description automatically generated">
            <a:extLst>
              <a:ext uri="{FF2B5EF4-FFF2-40B4-BE49-F238E27FC236}">
                <a16:creationId xmlns:a16="http://schemas.microsoft.com/office/drawing/2014/main" id="{742CFDB6-0379-47A6-8800-1670921BF6E8}"/>
              </a:ext>
            </a:extLst>
          </p:cNvPr>
          <p:cNvPicPr>
            <a:picLocks noChangeAspect="1"/>
          </p:cNvPicPr>
          <p:nvPr/>
        </p:nvPicPr>
        <p:blipFill rotWithShape="1">
          <a:blip r:embed="rId2">
            <a:extLst>
              <a:ext uri="{28A0092B-C50C-407E-A947-70E740481C1C}">
                <a14:useLocalDpi xmlns:a14="http://schemas.microsoft.com/office/drawing/2010/main" val="0"/>
              </a:ext>
            </a:extLst>
          </a:blip>
          <a:srcRect l="2870" r="3626" b="-2"/>
          <a:stretch/>
        </p:blipFill>
        <p:spPr>
          <a:xfrm>
            <a:off x="5142944" y="3"/>
            <a:ext cx="6069184" cy="2839783"/>
          </a:xfrm>
          <a:custGeom>
            <a:avLst/>
            <a:gdLst/>
            <a:ahLst/>
            <a:cxnLst/>
            <a:rect l="l" t="t" r="r" b="b"/>
            <a:pathLst>
              <a:path w="6069184" h="2839783">
                <a:moveTo>
                  <a:pt x="0" y="0"/>
                </a:moveTo>
                <a:lnTo>
                  <a:pt x="6069184" y="0"/>
                </a:lnTo>
                <a:lnTo>
                  <a:pt x="6063823" y="106160"/>
                </a:lnTo>
                <a:cubicBezTo>
                  <a:pt x="5907891" y="1641596"/>
                  <a:pt x="4611168" y="2839783"/>
                  <a:pt x="3034592" y="2839783"/>
                </a:cubicBezTo>
                <a:cubicBezTo>
                  <a:pt x="1458016" y="2839783"/>
                  <a:pt x="161292" y="1641596"/>
                  <a:pt x="5360" y="106160"/>
                </a:cubicBezTo>
                <a:close/>
              </a:path>
            </a:pathLst>
          </a:custGeom>
        </p:spPr>
      </p:pic>
      <p:sp>
        <p:nvSpPr>
          <p:cNvPr id="14" name="Freeform: Shape 13">
            <a:extLst>
              <a:ext uri="{FF2B5EF4-FFF2-40B4-BE49-F238E27FC236}">
                <a16:creationId xmlns:a16="http://schemas.microsoft.com/office/drawing/2014/main" id="{71750011-2006-46BB-AFDE-C6E4617523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93989" y="2900758"/>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red car on a white background&#10;&#10;Description automatically generated">
            <a:extLst>
              <a:ext uri="{FF2B5EF4-FFF2-40B4-BE49-F238E27FC236}">
                <a16:creationId xmlns:a16="http://schemas.microsoft.com/office/drawing/2014/main" id="{93833911-85F3-44AE-9BE0-464A862325C1}"/>
              </a:ext>
            </a:extLst>
          </p:cNvPr>
          <p:cNvPicPr>
            <a:picLocks noChangeAspect="1"/>
          </p:cNvPicPr>
          <p:nvPr/>
        </p:nvPicPr>
        <p:blipFill rotWithShape="1">
          <a:blip r:embed="rId3">
            <a:extLst>
              <a:ext uri="{28A0092B-C50C-407E-A947-70E740481C1C}">
                <a14:useLocalDpi xmlns:a14="http://schemas.microsoft.com/office/drawing/2010/main" val="0"/>
              </a:ext>
            </a:extLst>
          </a:blip>
          <a:srcRect t="2107" r="4" b="4"/>
          <a:stretch/>
        </p:blipFill>
        <p:spPr>
          <a:xfrm>
            <a:off x="7190587" y="3124784"/>
            <a:ext cx="5001415" cy="3733214"/>
          </a:xfrm>
          <a:custGeom>
            <a:avLst/>
            <a:gdLst/>
            <a:ahLst/>
            <a:cxnLst/>
            <a:rect l="l" t="t" r="r" b="b"/>
            <a:pathLst>
              <a:path w="5001415" h="3733214">
                <a:moveTo>
                  <a:pt x="3044952" y="0"/>
                </a:moveTo>
                <a:cubicBezTo>
                  <a:pt x="3780687" y="0"/>
                  <a:pt x="4455477" y="260939"/>
                  <a:pt x="4981824" y="695319"/>
                </a:cubicBezTo>
                <a:lnTo>
                  <a:pt x="5001415" y="713124"/>
                </a:lnTo>
                <a:lnTo>
                  <a:pt x="5001415" y="3733214"/>
                </a:lnTo>
                <a:lnTo>
                  <a:pt x="81043" y="3733214"/>
                </a:lnTo>
                <a:lnTo>
                  <a:pt x="61862" y="3658617"/>
                </a:lnTo>
                <a:cubicBezTo>
                  <a:pt x="21301" y="3460397"/>
                  <a:pt x="0" y="3255162"/>
                  <a:pt x="0" y="3044952"/>
                </a:cubicBezTo>
                <a:cubicBezTo>
                  <a:pt x="0" y="1363271"/>
                  <a:pt x="1363271" y="0"/>
                  <a:pt x="3044952" y="0"/>
                </a:cubicBezTo>
                <a:close/>
              </a:path>
            </a:pathLst>
          </a:custGeom>
        </p:spPr>
      </p:pic>
    </p:spTree>
    <p:extLst>
      <p:ext uri="{BB962C8B-B14F-4D97-AF65-F5344CB8AC3E}">
        <p14:creationId xmlns:p14="http://schemas.microsoft.com/office/powerpoint/2010/main" val="3525598399"/>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375F4-1CB4-4543-BEDC-2C5EFB7F3DCD}"/>
              </a:ext>
            </a:extLst>
          </p:cNvPr>
          <p:cNvSpPr>
            <a:spLocks noGrp="1"/>
          </p:cNvSpPr>
          <p:nvPr>
            <p:ph type="title"/>
          </p:nvPr>
        </p:nvSpPr>
        <p:spPr>
          <a:xfrm>
            <a:off x="762001" y="803325"/>
            <a:ext cx="5314536" cy="1325563"/>
          </a:xfrm>
        </p:spPr>
        <p:txBody>
          <a:bodyPr>
            <a:normAutofit/>
          </a:bodyPr>
          <a:lstStyle/>
          <a:p>
            <a:r>
              <a:rPr lang="en-GB" dirty="0"/>
              <a:t>So what can we do!?</a:t>
            </a:r>
            <a:endParaRPr lang="en-SC" dirty="0"/>
          </a:p>
        </p:txBody>
      </p:sp>
      <p:sp>
        <p:nvSpPr>
          <p:cNvPr id="3" name="Content Placeholder 2">
            <a:extLst>
              <a:ext uri="{FF2B5EF4-FFF2-40B4-BE49-F238E27FC236}">
                <a16:creationId xmlns:a16="http://schemas.microsoft.com/office/drawing/2014/main" id="{A2515035-6027-4F7F-9658-C1AF8EBFCD71}"/>
              </a:ext>
            </a:extLst>
          </p:cNvPr>
          <p:cNvSpPr>
            <a:spLocks noGrp="1"/>
          </p:cNvSpPr>
          <p:nvPr>
            <p:ph idx="1"/>
          </p:nvPr>
        </p:nvSpPr>
        <p:spPr>
          <a:xfrm>
            <a:off x="762000" y="2279018"/>
            <a:ext cx="5314543" cy="3375920"/>
          </a:xfrm>
        </p:spPr>
        <p:txBody>
          <a:bodyPr anchor="t">
            <a:normAutofit fontScale="92500"/>
          </a:bodyPr>
          <a:lstStyle/>
          <a:p>
            <a:r>
              <a:rPr lang="en-GB" sz="1800" dirty="0"/>
              <a:t>WE CAN WELCOME BACK PEOPLE LIKE THIS GUY…</a:t>
            </a:r>
          </a:p>
          <a:p>
            <a:r>
              <a:rPr lang="en-GB" sz="1800" dirty="0"/>
              <a:t>WE CAN MAKE SURE THAT HE HAS A GREAT HOLIDAY</a:t>
            </a:r>
          </a:p>
          <a:p>
            <a:r>
              <a:rPr lang="en-GB" sz="1800" dirty="0"/>
              <a:t>HE WILL POST GOOD THINGS ABOUT SEYCHELLES ON SOCIAL MEDIA</a:t>
            </a:r>
          </a:p>
          <a:p>
            <a:r>
              <a:rPr lang="en-GB" sz="1800" dirty="0"/>
              <a:t>HE WILL TELL HIS FRIENDS ABOUT THE WONDERFUL TIME HE HAD IN SEYCHELLES</a:t>
            </a:r>
          </a:p>
          <a:p>
            <a:r>
              <a:rPr lang="en-GB" sz="1800" dirty="0"/>
              <a:t>OTHER PEOPLE WILL READ WHAT HE WRITES, LISTEN TO WHAT HE SAYS AND THEN SOME OF THEM WILL SAY…..</a:t>
            </a:r>
          </a:p>
          <a:p>
            <a:r>
              <a:rPr lang="en-GB" b="1" i="1" dirty="0"/>
              <a:t>“HEY! I WANT TO GO TO SEYCHELLES TOO!”</a:t>
            </a:r>
          </a:p>
          <a:p>
            <a:endParaRPr lang="en-SC" sz="1800" dirty="0"/>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posing for the camera&#10;&#10;Description automatically generated">
            <a:extLst>
              <a:ext uri="{FF2B5EF4-FFF2-40B4-BE49-F238E27FC236}">
                <a16:creationId xmlns:a16="http://schemas.microsoft.com/office/drawing/2014/main" id="{10107CD6-8678-4F78-B704-0B78461878FA}"/>
              </a:ext>
            </a:extLst>
          </p:cNvPr>
          <p:cNvPicPr>
            <a:picLocks noChangeAspect="1"/>
          </p:cNvPicPr>
          <p:nvPr/>
        </p:nvPicPr>
        <p:blipFill rotWithShape="1">
          <a:blip r:embed="rId2">
            <a:extLst>
              <a:ext uri="{28A0092B-C50C-407E-A947-70E740481C1C}">
                <a14:useLocalDpi xmlns:a14="http://schemas.microsoft.com/office/drawing/2010/main" val="0"/>
              </a:ext>
            </a:extLst>
          </a:blip>
          <a:srcRect l="7757" r="28010" b="2"/>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770119945"/>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1C3CFE-4D18-4677-836A-6A6CFA5CB4D7}"/>
              </a:ext>
            </a:extLst>
          </p:cNvPr>
          <p:cNvSpPr>
            <a:spLocks noGrp="1"/>
          </p:cNvSpPr>
          <p:nvPr>
            <p:ph type="title"/>
          </p:nvPr>
        </p:nvSpPr>
        <p:spPr>
          <a:xfrm>
            <a:off x="2311147" y="365760"/>
            <a:ext cx="7569706" cy="1288238"/>
          </a:xfrm>
        </p:spPr>
        <p:txBody>
          <a:bodyPr anchor="ctr">
            <a:normAutofit/>
          </a:bodyPr>
          <a:lstStyle/>
          <a:p>
            <a:pPr algn="ctr"/>
            <a:r>
              <a:rPr lang="en-GB" sz="3100"/>
              <a:t>But if we don’t make much how can we pay for the things we need from other countries?</a:t>
            </a:r>
            <a:endParaRPr lang="en-SC" sz="3100"/>
          </a:p>
        </p:txBody>
      </p:sp>
      <p:sp>
        <p:nvSpPr>
          <p:cNvPr id="3" name="Content Placeholder 2">
            <a:extLst>
              <a:ext uri="{FF2B5EF4-FFF2-40B4-BE49-F238E27FC236}">
                <a16:creationId xmlns:a16="http://schemas.microsoft.com/office/drawing/2014/main" id="{ADC3E884-BE2E-4FB6-9EBB-E4A10C758CB2}"/>
              </a:ext>
            </a:extLst>
          </p:cNvPr>
          <p:cNvSpPr>
            <a:spLocks noGrp="1"/>
          </p:cNvSpPr>
          <p:nvPr>
            <p:ph idx="1"/>
          </p:nvPr>
        </p:nvSpPr>
        <p:spPr>
          <a:xfrm>
            <a:off x="2165569" y="1956816"/>
            <a:ext cx="7860863" cy="4024884"/>
          </a:xfrm>
        </p:spPr>
        <p:txBody>
          <a:bodyPr anchor="t">
            <a:normAutofit/>
          </a:bodyPr>
          <a:lstStyle/>
          <a:p>
            <a:r>
              <a:rPr lang="en-GB" sz="2400" dirty="0"/>
              <a:t>We don’t make things, but we do create happiness.</a:t>
            </a:r>
          </a:p>
          <a:p>
            <a:r>
              <a:rPr lang="en-GB" sz="2400" dirty="0"/>
              <a:t>So when tourists visit Seychelles they are buying experiences and a wonderful holiday. They might buy some souvenirs but mostly they will buy </a:t>
            </a:r>
            <a:r>
              <a:rPr lang="en-GB" sz="2400" b="1" dirty="0"/>
              <a:t>SERVICES</a:t>
            </a:r>
            <a:r>
              <a:rPr lang="en-GB" sz="2400" dirty="0"/>
              <a:t>.</a:t>
            </a:r>
          </a:p>
          <a:p>
            <a:r>
              <a:rPr lang="en-GB" sz="2400" dirty="0"/>
              <a:t>As we know, services include things like a boat trip, underwater dives and a massage. Afterwards tourists take away memories and good feelings rather than objects.</a:t>
            </a:r>
          </a:p>
          <a:p>
            <a:r>
              <a:rPr lang="en-GB" sz="2400" dirty="0"/>
              <a:t>So, put simply our </a:t>
            </a:r>
            <a:r>
              <a:rPr lang="en-GB" sz="2400" b="1" dirty="0"/>
              <a:t>ECONOMY </a:t>
            </a:r>
            <a:r>
              <a:rPr lang="en-GB" sz="2400" dirty="0"/>
              <a:t>sees experiences being exchanged for things.</a:t>
            </a:r>
          </a:p>
        </p:txBody>
      </p:sp>
    </p:spTree>
    <p:extLst>
      <p:ext uri="{BB962C8B-B14F-4D97-AF65-F5344CB8AC3E}">
        <p14:creationId xmlns:p14="http://schemas.microsoft.com/office/powerpoint/2010/main" val="726655486"/>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E4A96-B920-4884-8075-2C49950DEA93}"/>
              </a:ext>
            </a:extLst>
          </p:cNvPr>
          <p:cNvSpPr>
            <a:spLocks noGrp="1"/>
          </p:cNvSpPr>
          <p:nvPr>
            <p:ph type="title"/>
          </p:nvPr>
        </p:nvSpPr>
        <p:spPr/>
        <p:txBody>
          <a:bodyPr>
            <a:normAutofit/>
          </a:bodyPr>
          <a:lstStyle/>
          <a:p>
            <a:r>
              <a:rPr lang="en-GB" sz="3600" dirty="0"/>
              <a:t>The Euros paid for a diving course in Seychelles can be used to buy a television set from Dubai…..</a:t>
            </a:r>
            <a:endParaRPr lang="en-SC" sz="3600" dirty="0"/>
          </a:p>
        </p:txBody>
      </p:sp>
      <p:pic>
        <p:nvPicPr>
          <p:cNvPr id="5" name="Content Placeholder 4" descr="Underwater view of a swimming pool&#10;&#10;Description automatically generated">
            <a:extLst>
              <a:ext uri="{FF2B5EF4-FFF2-40B4-BE49-F238E27FC236}">
                <a16:creationId xmlns:a16="http://schemas.microsoft.com/office/drawing/2014/main" id="{0F8EDEFF-13AE-478A-85AD-77BD00D694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57431"/>
            <a:ext cx="3026169" cy="4351338"/>
          </a:xfrm>
        </p:spPr>
      </p:pic>
      <p:pic>
        <p:nvPicPr>
          <p:cNvPr id="7" name="Picture 6" descr="Icon&#10;&#10;Description automatically generated">
            <a:extLst>
              <a:ext uri="{FF2B5EF4-FFF2-40B4-BE49-F238E27FC236}">
                <a16:creationId xmlns:a16="http://schemas.microsoft.com/office/drawing/2014/main" id="{DC7A4108-02D0-44A0-8834-133310409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6726" y="3215512"/>
            <a:ext cx="1639274" cy="1635176"/>
          </a:xfrm>
          <a:prstGeom prst="rect">
            <a:avLst/>
          </a:prstGeom>
        </p:spPr>
      </p:pic>
      <p:pic>
        <p:nvPicPr>
          <p:cNvPr id="9" name="Picture 8" descr="A display screen&#10;&#10;Description automatically generated">
            <a:extLst>
              <a:ext uri="{FF2B5EF4-FFF2-40B4-BE49-F238E27FC236}">
                <a16:creationId xmlns:a16="http://schemas.microsoft.com/office/drawing/2014/main" id="{49835E3C-500A-4C27-86EB-5BE7BFD74C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8357" y="2180088"/>
            <a:ext cx="4862513" cy="3706023"/>
          </a:xfrm>
          <a:prstGeom prst="rect">
            <a:avLst/>
          </a:prstGeom>
        </p:spPr>
      </p:pic>
    </p:spTree>
    <p:extLst>
      <p:ext uri="{BB962C8B-B14F-4D97-AF65-F5344CB8AC3E}">
        <p14:creationId xmlns:p14="http://schemas.microsoft.com/office/powerpoint/2010/main" val="4009403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E4A96-B920-4884-8075-2C49950DEA93}"/>
              </a:ext>
            </a:extLst>
          </p:cNvPr>
          <p:cNvSpPr>
            <a:spLocks noGrp="1"/>
          </p:cNvSpPr>
          <p:nvPr>
            <p:ph type="title"/>
          </p:nvPr>
        </p:nvSpPr>
        <p:spPr/>
        <p:txBody>
          <a:bodyPr>
            <a:noAutofit/>
          </a:bodyPr>
          <a:lstStyle/>
          <a:p>
            <a:r>
              <a:rPr lang="en-GB" sz="3200" dirty="0"/>
              <a:t>And, more important - the Euros paid for the diving course can be used to buy the food we need but which we do not produce ourselves</a:t>
            </a:r>
            <a:endParaRPr lang="en-SC" sz="3200" dirty="0"/>
          </a:p>
        </p:txBody>
      </p:sp>
      <p:pic>
        <p:nvPicPr>
          <p:cNvPr id="5" name="Content Placeholder 4" descr="Underwater view of a swimming pool&#10;&#10;Description automatically generated">
            <a:extLst>
              <a:ext uri="{FF2B5EF4-FFF2-40B4-BE49-F238E27FC236}">
                <a16:creationId xmlns:a16="http://schemas.microsoft.com/office/drawing/2014/main" id="{0F8EDEFF-13AE-478A-85AD-77BD00D694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57431"/>
            <a:ext cx="3026169" cy="4351338"/>
          </a:xfrm>
        </p:spPr>
      </p:pic>
      <p:pic>
        <p:nvPicPr>
          <p:cNvPr id="4" name="Picture 3" descr="A picture containing scene, library, room, standing&#10;&#10;Description automatically generated">
            <a:extLst>
              <a:ext uri="{FF2B5EF4-FFF2-40B4-BE49-F238E27FC236}">
                <a16:creationId xmlns:a16="http://schemas.microsoft.com/office/drawing/2014/main" id="{46AD1D53-7DD1-4EF6-B6E0-418DE19238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4369" y="1857431"/>
            <a:ext cx="8128000" cy="4351338"/>
          </a:xfrm>
          <a:prstGeom prst="rect">
            <a:avLst/>
          </a:prstGeom>
        </p:spPr>
      </p:pic>
      <p:pic>
        <p:nvPicPr>
          <p:cNvPr id="7" name="Picture 6" descr="Icon&#10;&#10;Description automatically generated">
            <a:extLst>
              <a:ext uri="{FF2B5EF4-FFF2-40B4-BE49-F238E27FC236}">
                <a16:creationId xmlns:a16="http://schemas.microsoft.com/office/drawing/2014/main" id="{DC7A4108-02D0-44A0-8834-1333104094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7745" y="3429000"/>
            <a:ext cx="1639274" cy="1635176"/>
          </a:xfrm>
          <a:prstGeom prst="rect">
            <a:avLst/>
          </a:prstGeom>
        </p:spPr>
      </p:pic>
    </p:spTree>
    <p:extLst>
      <p:ext uri="{BB962C8B-B14F-4D97-AF65-F5344CB8AC3E}">
        <p14:creationId xmlns:p14="http://schemas.microsoft.com/office/powerpoint/2010/main" val="1038020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DAE03-10F3-468E-9C6C-1707B5B76FC2}"/>
              </a:ext>
            </a:extLst>
          </p:cNvPr>
          <p:cNvSpPr>
            <a:spLocks noGrp="1"/>
          </p:cNvSpPr>
          <p:nvPr>
            <p:ph type="title"/>
          </p:nvPr>
        </p:nvSpPr>
        <p:spPr>
          <a:xfrm>
            <a:off x="762001" y="803325"/>
            <a:ext cx="5314536" cy="1325563"/>
          </a:xfrm>
        </p:spPr>
        <p:txBody>
          <a:bodyPr>
            <a:normAutofit/>
          </a:bodyPr>
          <a:lstStyle/>
          <a:p>
            <a:r>
              <a:rPr lang="en-GB" sz="2800"/>
              <a:t>Everything was going pretty well….and then 2020 came along……</a:t>
            </a:r>
            <a:endParaRPr lang="en-SC" sz="2800"/>
          </a:p>
        </p:txBody>
      </p:sp>
      <p:sp>
        <p:nvSpPr>
          <p:cNvPr id="3" name="Content Placeholder 2">
            <a:extLst>
              <a:ext uri="{FF2B5EF4-FFF2-40B4-BE49-F238E27FC236}">
                <a16:creationId xmlns:a16="http://schemas.microsoft.com/office/drawing/2014/main" id="{8161E19D-E615-443E-967D-18BAB7BE62E4}"/>
              </a:ext>
            </a:extLst>
          </p:cNvPr>
          <p:cNvSpPr>
            <a:spLocks noGrp="1"/>
          </p:cNvSpPr>
          <p:nvPr>
            <p:ph idx="1"/>
          </p:nvPr>
        </p:nvSpPr>
        <p:spPr>
          <a:xfrm>
            <a:off x="762000" y="2279018"/>
            <a:ext cx="5314543" cy="3375920"/>
          </a:xfrm>
        </p:spPr>
        <p:txBody>
          <a:bodyPr anchor="t">
            <a:normAutofit/>
          </a:bodyPr>
          <a:lstStyle/>
          <a:p>
            <a:r>
              <a:rPr lang="en-GB" sz="1800"/>
              <a:t>THE COVID-19 VIRUS WHICH BEGAN TO AFFECT THE WORLD IN LATE JANUARY 2020, HAS HAD A VERY BAD EFFECT ON TOURISM EVERYWHERE</a:t>
            </a:r>
          </a:p>
          <a:p>
            <a:r>
              <a:rPr lang="en-GB" sz="1800"/>
              <a:t>The loss to the world’s economy is estimated at 1 TRILLION dollars, which is $1,000,000,000,000, a </a:t>
            </a:r>
            <a:r>
              <a:rPr lang="en-GB" sz="1800" b="1"/>
              <a:t>very hard </a:t>
            </a:r>
            <a:r>
              <a:rPr lang="en-GB" sz="1800"/>
              <a:t>number to understand and imagine….so let’s make it simpler…</a:t>
            </a:r>
            <a:endParaRPr lang="en-SC" sz="1800"/>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hape, arrow&#10;&#10;Description automatically generated">
            <a:extLst>
              <a:ext uri="{FF2B5EF4-FFF2-40B4-BE49-F238E27FC236}">
                <a16:creationId xmlns:a16="http://schemas.microsoft.com/office/drawing/2014/main" id="{F2D43926-B22B-45D1-9EE2-5320C319DE80}"/>
              </a:ext>
            </a:extLst>
          </p:cNvPr>
          <p:cNvPicPr>
            <a:picLocks noChangeAspect="1"/>
          </p:cNvPicPr>
          <p:nvPr/>
        </p:nvPicPr>
        <p:blipFill rotWithShape="1">
          <a:blip r:embed="rId2">
            <a:extLst>
              <a:ext uri="{28A0092B-C50C-407E-A947-70E740481C1C}">
                <a14:useLocalDpi xmlns:a14="http://schemas.microsoft.com/office/drawing/2010/main" val="0"/>
              </a:ext>
            </a:extLst>
          </a:blip>
          <a:srcRect l="3921" r="2493"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672233447"/>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8548085-1B07-4C3F-855C-E7664B1A4573}"/>
              </a:ext>
            </a:extLst>
          </p:cNvPr>
          <p:cNvPicPr>
            <a:picLocks noChangeAspect="1"/>
          </p:cNvPicPr>
          <p:nvPr/>
        </p:nvPicPr>
        <p:blipFill rotWithShape="1">
          <a:blip r:embed="rId2">
            <a:extLst>
              <a:ext uri="{28A0092B-C50C-407E-A947-70E740481C1C}">
                <a14:useLocalDpi xmlns:a14="http://schemas.microsoft.com/office/drawing/2010/main" val="0"/>
              </a:ext>
            </a:extLst>
          </a:blip>
          <a:srcRect t="8606" r="23576" b="484"/>
          <a:stretch/>
        </p:blipFill>
        <p:spPr>
          <a:xfrm>
            <a:off x="3522468" y="10"/>
            <a:ext cx="8669532" cy="6857990"/>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7CB533A-26C6-4881-AB61-7B1E52B2C57E}"/>
              </a:ext>
            </a:extLst>
          </p:cNvPr>
          <p:cNvSpPr>
            <a:spLocks noGrp="1"/>
          </p:cNvSpPr>
          <p:nvPr>
            <p:ph type="title"/>
          </p:nvPr>
        </p:nvSpPr>
        <p:spPr>
          <a:xfrm>
            <a:off x="371094" y="1161288"/>
            <a:ext cx="3438144" cy="1124712"/>
          </a:xfrm>
        </p:spPr>
        <p:txBody>
          <a:bodyPr anchor="b">
            <a:normAutofit/>
          </a:bodyPr>
          <a:lstStyle/>
          <a:p>
            <a:r>
              <a:rPr lang="en-GB" sz="2600"/>
              <a:t>Earlier we talked about ‘goods’ and ‘services’</a:t>
            </a:r>
            <a:endParaRPr lang="en-SC" sz="2600"/>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E961526-7A5B-49FA-BB33-92B2B9EC80AD}"/>
              </a:ext>
            </a:extLst>
          </p:cNvPr>
          <p:cNvSpPr>
            <a:spLocks noGrp="1"/>
          </p:cNvSpPr>
          <p:nvPr>
            <p:ph idx="1"/>
          </p:nvPr>
        </p:nvSpPr>
        <p:spPr>
          <a:xfrm>
            <a:off x="371094" y="2718054"/>
            <a:ext cx="3438906" cy="3207258"/>
          </a:xfrm>
        </p:spPr>
        <p:txBody>
          <a:bodyPr anchor="t">
            <a:normAutofit/>
          </a:bodyPr>
          <a:lstStyle/>
          <a:p>
            <a:r>
              <a:rPr lang="en-GB" sz="1400"/>
              <a:t>If we add together the value of ALL of the goods and services in Seychelles for the last ‘normal’ year we get $1.6 BILLION, that’s $1,600,000,000! A lot of money!</a:t>
            </a:r>
          </a:p>
          <a:p>
            <a:r>
              <a:rPr lang="en-GB" sz="1400"/>
              <a:t>Now, the worldwide loss of tourism business, which is 1 TRILLION dollars, equals </a:t>
            </a:r>
            <a:r>
              <a:rPr lang="en-GB" sz="1400" b="1"/>
              <a:t>625</a:t>
            </a:r>
            <a:r>
              <a:rPr lang="en-GB" sz="1400"/>
              <a:t> years of all business in Seychelles.</a:t>
            </a:r>
          </a:p>
          <a:p>
            <a:r>
              <a:rPr lang="en-GB" sz="1400"/>
              <a:t>Put another way, the loss of 1 TRILLION dollars is the same as the cost of more than </a:t>
            </a:r>
            <a:r>
              <a:rPr lang="en-GB" sz="1400" b="1"/>
              <a:t>24 MILLION </a:t>
            </a:r>
            <a:r>
              <a:rPr lang="en-GB" sz="1400"/>
              <a:t>Mercedes Benz cars, enough for every man woman and child in Seychelles to have almost </a:t>
            </a:r>
            <a:r>
              <a:rPr lang="en-GB" sz="1400" b="1"/>
              <a:t>300 </a:t>
            </a:r>
            <a:r>
              <a:rPr lang="en-GB" sz="1400"/>
              <a:t>of these cars EACH!</a:t>
            </a:r>
            <a:endParaRPr lang="en-SC" sz="1400"/>
          </a:p>
        </p:txBody>
      </p:sp>
    </p:spTree>
    <p:extLst>
      <p:ext uri="{BB962C8B-B14F-4D97-AF65-F5344CB8AC3E}">
        <p14:creationId xmlns:p14="http://schemas.microsoft.com/office/powerpoint/2010/main" val="1134252071"/>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6E143CF-41FF-4605-AB99-ECD1510A2161}"/>
              </a:ext>
            </a:extLst>
          </p:cNvPr>
          <p:cNvPicPr>
            <a:picLocks noChangeAspect="1"/>
          </p:cNvPicPr>
          <p:nvPr/>
        </p:nvPicPr>
        <p:blipFill rotWithShape="1">
          <a:blip r:embed="rId2">
            <a:extLst>
              <a:ext uri="{28A0092B-C50C-407E-A947-70E740481C1C}">
                <a14:useLocalDpi xmlns:a14="http://schemas.microsoft.com/office/drawing/2010/main" val="0"/>
              </a:ext>
            </a:extLst>
          </a:blip>
          <a:srcRect l="11710" t="9091" r="29968" b="1"/>
          <a:stretch/>
        </p:blipFill>
        <p:spPr>
          <a:xfrm>
            <a:off x="3522468" y="10"/>
            <a:ext cx="8669532" cy="6857990"/>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F8CA55-D920-4742-BB91-1D13B25BBEF7}"/>
              </a:ext>
            </a:extLst>
          </p:cNvPr>
          <p:cNvSpPr>
            <a:spLocks noGrp="1"/>
          </p:cNvSpPr>
          <p:nvPr>
            <p:ph type="title"/>
          </p:nvPr>
        </p:nvSpPr>
        <p:spPr>
          <a:xfrm>
            <a:off x="371094" y="1161288"/>
            <a:ext cx="3438144" cy="811784"/>
          </a:xfrm>
        </p:spPr>
        <p:txBody>
          <a:bodyPr anchor="b">
            <a:normAutofit fontScale="90000"/>
          </a:bodyPr>
          <a:lstStyle/>
          <a:p>
            <a:r>
              <a:rPr lang="en-GB" sz="2800" dirty="0"/>
              <a:t>Why do we need to know this?</a:t>
            </a:r>
            <a:endParaRPr lang="en-SC" sz="2800" dirty="0"/>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E316A43-9AE6-4965-AC5D-1D615A4AA63B}"/>
              </a:ext>
            </a:extLst>
          </p:cNvPr>
          <p:cNvSpPr>
            <a:spLocks noGrp="1"/>
          </p:cNvSpPr>
          <p:nvPr>
            <p:ph idx="1"/>
          </p:nvPr>
        </p:nvSpPr>
        <p:spPr>
          <a:xfrm>
            <a:off x="371094" y="2718054"/>
            <a:ext cx="3438906" cy="3207258"/>
          </a:xfrm>
        </p:spPr>
        <p:txBody>
          <a:bodyPr anchor="t">
            <a:noAutofit/>
          </a:bodyPr>
          <a:lstStyle/>
          <a:p>
            <a:r>
              <a:rPr lang="en-GB" sz="1600" dirty="0"/>
              <a:t>Because the loss of most of our tourism in 2020 means that Seychelles has earned much less money than it needs.</a:t>
            </a:r>
          </a:p>
          <a:p>
            <a:r>
              <a:rPr lang="en-GB" sz="1600" dirty="0"/>
              <a:t>Because although many other countries have also suffered from the loss of tourism not many of them are as DEPENDENT on tourism as we are in Seychelles.</a:t>
            </a:r>
          </a:p>
          <a:p>
            <a:r>
              <a:rPr lang="en-GB" sz="1600" dirty="0"/>
              <a:t>So the very bad effect of COVID-19 on tourism is felt more here in Seychelles than in most other countries because we rely on tourism for most of our money. This money is needed to pay for the things we need from other countries.</a:t>
            </a:r>
            <a:endParaRPr lang="en-SC" sz="1600" dirty="0"/>
          </a:p>
        </p:txBody>
      </p:sp>
    </p:spTree>
    <p:extLst>
      <p:ext uri="{BB962C8B-B14F-4D97-AF65-F5344CB8AC3E}">
        <p14:creationId xmlns:p14="http://schemas.microsoft.com/office/powerpoint/2010/main" val="928817790"/>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4CA4C4-B90D-490C-AE19-ABD48AA5086D}"/>
              </a:ext>
            </a:extLst>
          </p:cNvPr>
          <p:cNvPicPr>
            <a:picLocks noChangeAspect="1"/>
          </p:cNvPicPr>
          <p:nvPr/>
        </p:nvPicPr>
        <p:blipFill rotWithShape="1">
          <a:blip r:embed="rId2">
            <a:extLst>
              <a:ext uri="{28A0092B-C50C-407E-A947-70E740481C1C}">
                <a14:useLocalDpi xmlns:a14="http://schemas.microsoft.com/office/drawing/2010/main" val="0"/>
              </a:ext>
            </a:extLst>
          </a:blip>
          <a:srcRect r="-1" b="15708"/>
          <a:stretch/>
        </p:blipFill>
        <p:spPr>
          <a:xfrm>
            <a:off x="20" y="10"/>
            <a:ext cx="12188932" cy="6857990"/>
          </a:xfrm>
          <a:prstGeom prst="rect">
            <a:avLst/>
          </a:prstGeom>
        </p:spPr>
      </p:pic>
      <p:sp>
        <p:nvSpPr>
          <p:cNvPr id="10" name="Freeform: Shape 9">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9E21F53-BFD6-4ACD-AE42-AF24D2EB61DC}"/>
              </a:ext>
            </a:extLst>
          </p:cNvPr>
          <p:cNvSpPr>
            <a:spLocks noGrp="1"/>
          </p:cNvSpPr>
          <p:nvPr>
            <p:ph type="title"/>
          </p:nvPr>
        </p:nvSpPr>
        <p:spPr>
          <a:xfrm>
            <a:off x="618062" y="4185749"/>
            <a:ext cx="9265771" cy="622836"/>
          </a:xfrm>
        </p:spPr>
        <p:txBody>
          <a:bodyPr>
            <a:normAutofit/>
          </a:bodyPr>
          <a:lstStyle/>
          <a:p>
            <a:r>
              <a:rPr lang="en-GB" sz="3600" dirty="0"/>
              <a:t>But HEY! Cheer Up!!!</a:t>
            </a:r>
            <a:endParaRPr lang="en-SC" sz="3600" dirty="0"/>
          </a:p>
        </p:txBody>
      </p:sp>
      <p:sp>
        <p:nvSpPr>
          <p:cNvPr id="3" name="Content Placeholder 2">
            <a:extLst>
              <a:ext uri="{FF2B5EF4-FFF2-40B4-BE49-F238E27FC236}">
                <a16:creationId xmlns:a16="http://schemas.microsoft.com/office/drawing/2014/main" id="{B402B7DA-F575-4233-9EA2-515F49696322}"/>
              </a:ext>
            </a:extLst>
          </p:cNvPr>
          <p:cNvSpPr>
            <a:spLocks noGrp="1"/>
          </p:cNvSpPr>
          <p:nvPr>
            <p:ph idx="1"/>
          </p:nvPr>
        </p:nvSpPr>
        <p:spPr>
          <a:xfrm>
            <a:off x="618063" y="4856921"/>
            <a:ext cx="9565028" cy="1249240"/>
          </a:xfrm>
        </p:spPr>
        <p:txBody>
          <a:bodyPr>
            <a:normAutofit/>
          </a:bodyPr>
          <a:lstStyle/>
          <a:p>
            <a:r>
              <a:rPr lang="en-GB" sz="1500"/>
              <a:t>It’s true. At the moment things are very tough. But nothing lasts forever, and scientists believe that COVID-19 will be CONTROLLED in the near future. The trouble is that NO ONE knows exactly when…</a:t>
            </a:r>
          </a:p>
          <a:p>
            <a:r>
              <a:rPr lang="en-GB" sz="1500"/>
              <a:t>When this happens tourists will begin to return to Seychelles in larger numbers.</a:t>
            </a:r>
          </a:p>
          <a:p>
            <a:r>
              <a:rPr lang="en-GB" sz="1500"/>
              <a:t>Here are some of the reasons why….</a:t>
            </a:r>
            <a:endParaRPr lang="en-SC" sz="1500"/>
          </a:p>
        </p:txBody>
      </p:sp>
    </p:spTree>
    <p:extLst>
      <p:ext uri="{BB962C8B-B14F-4D97-AF65-F5344CB8AC3E}">
        <p14:creationId xmlns:p14="http://schemas.microsoft.com/office/powerpoint/2010/main" val="1355669359"/>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3E3B3-FF67-4B02-ABDC-A8EA442EB5D2}"/>
              </a:ext>
            </a:extLst>
          </p:cNvPr>
          <p:cNvSpPr>
            <a:spLocks noGrp="1"/>
          </p:cNvSpPr>
          <p:nvPr>
            <p:ph type="title"/>
          </p:nvPr>
        </p:nvSpPr>
        <p:spPr/>
        <p:txBody>
          <a:bodyPr>
            <a:normAutofit/>
          </a:bodyPr>
          <a:lstStyle/>
          <a:p>
            <a:r>
              <a:rPr lang="en-GB" sz="2000" b="1" dirty="0">
                <a:solidFill>
                  <a:schemeClr val="accent1"/>
                </a:solidFill>
              </a:rPr>
              <a:t>“We’ve been locked down for many weeks, working from home and not really able to go out or see our friends…</a:t>
            </a:r>
            <a:br>
              <a:rPr lang="en-GB" sz="1800" dirty="0"/>
            </a:br>
            <a:br>
              <a:rPr lang="en-GB" sz="1800" dirty="0"/>
            </a:br>
            <a:r>
              <a:rPr lang="en-GB" sz="1800" dirty="0"/>
              <a:t>…….</a:t>
            </a:r>
            <a:r>
              <a:rPr lang="en-GB" sz="2800" b="1" dirty="0">
                <a:solidFill>
                  <a:schemeClr val="accent1"/>
                </a:solidFill>
              </a:rPr>
              <a:t>WE NEED A HOLIDAY!”</a:t>
            </a:r>
            <a:endParaRPr lang="en-SC" sz="2800" b="1" dirty="0">
              <a:solidFill>
                <a:schemeClr val="accent1"/>
              </a:solidFill>
            </a:endParaRPr>
          </a:p>
        </p:txBody>
      </p:sp>
      <p:pic>
        <p:nvPicPr>
          <p:cNvPr id="5" name="Content Placeholder 4">
            <a:extLst>
              <a:ext uri="{FF2B5EF4-FFF2-40B4-BE49-F238E27FC236}">
                <a16:creationId xmlns:a16="http://schemas.microsoft.com/office/drawing/2014/main" id="{E58A6298-82A5-4FC1-B515-3C5313045A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25625"/>
            <a:ext cx="10601960" cy="4997325"/>
          </a:xfrm>
        </p:spPr>
      </p:pic>
    </p:spTree>
    <p:extLst>
      <p:ext uri="{BB962C8B-B14F-4D97-AF65-F5344CB8AC3E}">
        <p14:creationId xmlns:p14="http://schemas.microsoft.com/office/powerpoint/2010/main" val="2874678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E572F-ED56-42FE-952A-56589CACE9DE}"/>
              </a:ext>
            </a:extLst>
          </p:cNvPr>
          <p:cNvSpPr>
            <a:spLocks noGrp="1"/>
          </p:cNvSpPr>
          <p:nvPr>
            <p:ph type="title"/>
          </p:nvPr>
        </p:nvSpPr>
        <p:spPr/>
        <p:txBody>
          <a:bodyPr>
            <a:normAutofit/>
          </a:bodyPr>
          <a:lstStyle/>
          <a:p>
            <a:r>
              <a:rPr lang="en-GB" sz="3600" b="1" i="1" dirty="0">
                <a:solidFill>
                  <a:schemeClr val="accent1"/>
                </a:solidFill>
              </a:rPr>
              <a:t>“We’ve always wanted to visit the Seychelles, so let’s reward ourselves and go NOW!”</a:t>
            </a:r>
            <a:endParaRPr lang="en-SC" sz="3600" b="1" i="1" dirty="0">
              <a:solidFill>
                <a:schemeClr val="accent1"/>
              </a:solidFill>
            </a:endParaRPr>
          </a:p>
        </p:txBody>
      </p:sp>
      <p:pic>
        <p:nvPicPr>
          <p:cNvPr id="5" name="Content Placeholder 4">
            <a:extLst>
              <a:ext uri="{FF2B5EF4-FFF2-40B4-BE49-F238E27FC236}">
                <a16:creationId xmlns:a16="http://schemas.microsoft.com/office/drawing/2014/main" id="{EA9EDA2D-2765-48CD-A1D5-001A283BBF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7440" y="1825624"/>
            <a:ext cx="10246360" cy="4631241"/>
          </a:xfrm>
        </p:spPr>
      </p:pic>
    </p:spTree>
    <p:extLst>
      <p:ext uri="{BB962C8B-B14F-4D97-AF65-F5344CB8AC3E}">
        <p14:creationId xmlns:p14="http://schemas.microsoft.com/office/powerpoint/2010/main" val="363396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72977-51A6-46EA-8A96-661B4CCCAF59}"/>
              </a:ext>
            </a:extLst>
          </p:cNvPr>
          <p:cNvSpPr>
            <a:spLocks noGrp="1"/>
          </p:cNvSpPr>
          <p:nvPr>
            <p:ph type="title"/>
          </p:nvPr>
        </p:nvSpPr>
        <p:spPr/>
        <p:txBody>
          <a:bodyPr>
            <a:normAutofit/>
          </a:bodyPr>
          <a:lstStyle/>
          <a:p>
            <a:r>
              <a:rPr lang="en-GB" sz="2400" b="1" i="1" dirty="0">
                <a:solidFill>
                  <a:schemeClr val="accent1"/>
                </a:solidFill>
              </a:rPr>
              <a:t>“Everyone says that Seychelles is incredibly BEAUTIFUL, that the people there are really FRIENDLY, and remember, during COVID it was one of the SAFEST places on the planet….”</a:t>
            </a:r>
            <a:endParaRPr lang="en-SC" sz="2400" b="1" i="1" dirty="0">
              <a:solidFill>
                <a:schemeClr val="accent1"/>
              </a:solidFill>
            </a:endParaRPr>
          </a:p>
        </p:txBody>
      </p:sp>
      <p:pic>
        <p:nvPicPr>
          <p:cNvPr id="5" name="Content Placeholder 4">
            <a:extLst>
              <a:ext uri="{FF2B5EF4-FFF2-40B4-BE49-F238E27FC236}">
                <a16:creationId xmlns:a16="http://schemas.microsoft.com/office/drawing/2014/main" id="{263F8357-9FBB-4075-9DDB-90D9367D7F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25624"/>
            <a:ext cx="10515600" cy="4804569"/>
          </a:xfrm>
        </p:spPr>
      </p:pic>
    </p:spTree>
    <p:extLst>
      <p:ext uri="{BB962C8B-B14F-4D97-AF65-F5344CB8AC3E}">
        <p14:creationId xmlns:p14="http://schemas.microsoft.com/office/powerpoint/2010/main" val="1327801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F669B157-6D3B-4749-9BBF-BEE0BDFB534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8575" r="25597" b="517"/>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752B5E6-EEE7-4491-8C1C-4508CE8F6BAE}"/>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700" b="1" dirty="0"/>
              <a:t>So…….when more tourists return to Seychelles we all need to make them feel especially WELCOME!</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604347"/>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CA3E9-268B-4ADC-9239-3DEEA78E3558}"/>
              </a:ext>
            </a:extLst>
          </p:cNvPr>
          <p:cNvSpPr>
            <a:spLocks noGrp="1"/>
          </p:cNvSpPr>
          <p:nvPr>
            <p:ph type="title"/>
          </p:nvPr>
        </p:nvSpPr>
        <p:spPr>
          <a:xfrm>
            <a:off x="762001" y="803325"/>
            <a:ext cx="5314536" cy="1325563"/>
          </a:xfrm>
        </p:spPr>
        <p:txBody>
          <a:bodyPr>
            <a:normAutofit/>
          </a:bodyPr>
          <a:lstStyle/>
          <a:p>
            <a:r>
              <a:rPr lang="en-GB" dirty="0"/>
              <a:t>….and finally….</a:t>
            </a:r>
            <a:endParaRPr lang="en-SC" dirty="0"/>
          </a:p>
        </p:txBody>
      </p:sp>
      <p:sp>
        <p:nvSpPr>
          <p:cNvPr id="3" name="Content Placeholder 2">
            <a:extLst>
              <a:ext uri="{FF2B5EF4-FFF2-40B4-BE49-F238E27FC236}">
                <a16:creationId xmlns:a16="http://schemas.microsoft.com/office/drawing/2014/main" id="{CDB1131C-1229-437D-A62C-891DE3C84D6E}"/>
              </a:ext>
            </a:extLst>
          </p:cNvPr>
          <p:cNvSpPr>
            <a:spLocks noGrp="1"/>
          </p:cNvSpPr>
          <p:nvPr>
            <p:ph idx="1"/>
          </p:nvPr>
        </p:nvSpPr>
        <p:spPr>
          <a:xfrm>
            <a:off x="762000" y="2279018"/>
            <a:ext cx="5314543" cy="3375920"/>
          </a:xfrm>
        </p:spPr>
        <p:txBody>
          <a:bodyPr anchor="t">
            <a:normAutofit/>
          </a:bodyPr>
          <a:lstStyle/>
          <a:p>
            <a:r>
              <a:rPr lang="en-GB" sz="1800"/>
              <a:t>Your teacher will give you some activities to do which are about some of the things you have learned from this slide show.</a:t>
            </a:r>
            <a:endParaRPr lang="en-SC" sz="1800"/>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person, sitting, indoor, baby&#10;&#10;Description automatically generated">
            <a:extLst>
              <a:ext uri="{FF2B5EF4-FFF2-40B4-BE49-F238E27FC236}">
                <a16:creationId xmlns:a16="http://schemas.microsoft.com/office/drawing/2014/main" id="{CDB79837-C1FF-4E28-A232-A39FC287ECB5}"/>
              </a:ext>
            </a:extLst>
          </p:cNvPr>
          <p:cNvPicPr>
            <a:picLocks noChangeAspect="1"/>
          </p:cNvPicPr>
          <p:nvPr/>
        </p:nvPicPr>
        <p:blipFill rotWithShape="1">
          <a:blip r:embed="rId2">
            <a:extLst>
              <a:ext uri="{28A0092B-C50C-407E-A947-70E740481C1C}">
                <a14:useLocalDpi xmlns:a14="http://schemas.microsoft.com/office/drawing/2010/main" val="0"/>
              </a:ext>
            </a:extLst>
          </a:blip>
          <a:srcRect l="8310" r="37560"/>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76898546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1368</Words>
  <Application>Microsoft Office PowerPoint</Application>
  <PresentationFormat>Widescreen</PresentationFormat>
  <Paragraphs>68</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Avenir Next LT Pro</vt:lpstr>
      <vt:lpstr>Calibri</vt:lpstr>
      <vt:lpstr>Calibri Light</vt:lpstr>
      <vt:lpstr>Cavolini</vt:lpstr>
      <vt:lpstr>Office Theme</vt:lpstr>
      <vt:lpstr>PowerPoint Presentation</vt:lpstr>
      <vt:lpstr>WHY IS TOURISM SO IMPORTANT TO SEYCHELLES?</vt:lpstr>
      <vt:lpstr>MEET KLAUS &amp; MARIE HOFNER</vt:lpstr>
      <vt:lpstr>MEET David Hoffman &amp; Francine Gappy  This Seychellois couple run Hyde–Tide Apartments, a tourism establishment on La Digue</vt:lpstr>
      <vt:lpstr>TWO COUPLES WHO NEED EACH OTHER</vt:lpstr>
      <vt:lpstr>WHY?</vt:lpstr>
      <vt:lpstr>Tourists enjoy experiencing the REAL Seychelles, including Creole food. David and Francine can advise Klaus &amp; Marie on authentic Creole cuisine.</vt:lpstr>
      <vt:lpstr>HOW DO THE TWO COUPLES BENEFIT FROM EACH OTHER?</vt:lpstr>
      <vt:lpstr>So we can begin to understand why tourism is so important to everyone in Seychelles</vt:lpstr>
      <vt:lpstr>Mostly however Seychelles receives EUROS from tourists because most of them come from EUROPE. Today, we would exchange SR500 for just over 22 Euros</vt:lpstr>
      <vt:lpstr>But that’s not much!?</vt:lpstr>
      <vt:lpstr>‘Goods’ and ‘Services’? What’s the difference?</vt:lpstr>
      <vt:lpstr>So what can we do!?</vt:lpstr>
      <vt:lpstr>But if we don’t make much how can we pay for the things we need from other countries?</vt:lpstr>
      <vt:lpstr>The Euros paid for a diving course in Seychelles can be used to buy a television set from Dubai…..</vt:lpstr>
      <vt:lpstr>And, more important - the Euros paid for the diving course can be used to buy the food we need but which we do not produce ourselves</vt:lpstr>
      <vt:lpstr>Everything was going pretty well….and then 2020 came along……</vt:lpstr>
      <vt:lpstr>Earlier we talked about ‘goods’ and ‘services’</vt:lpstr>
      <vt:lpstr>Why do we need to know this?</vt:lpstr>
      <vt:lpstr>But HEY! Cheer Up!!!</vt:lpstr>
      <vt:lpstr>“We’ve been locked down for many weeks, working from home and not really able to go out or see our friends…  …….WE NEED A HOLIDAY!”</vt:lpstr>
      <vt:lpstr>“We’ve always wanted to visit the Seychelles, so let’s reward ourselves and go NOW!”</vt:lpstr>
      <vt:lpstr>“Everyone says that Seychelles is incredibly BEAUTIFUL, that the people there are really FRIENDLY, and remember, during COVID it was one of the SAFEST places on the planet….”</vt:lpstr>
      <vt:lpstr>So…….when more tourists return to Seychelles we all need to make them feel especially WELCOME!</vt:lpstr>
      <vt:lpstr>….and finally….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IS TOURISM SO IMPORTANT TO SEYCHELLES?</dc:title>
  <dc:creator>MconsultingK@gmail.com</dc:creator>
  <cp:lastModifiedBy>MconsultingK@gmail.com</cp:lastModifiedBy>
  <cp:revision>8</cp:revision>
  <dcterms:created xsi:type="dcterms:W3CDTF">2020-11-09T08:18:51Z</dcterms:created>
  <dcterms:modified xsi:type="dcterms:W3CDTF">2020-11-12T15:28:34Z</dcterms:modified>
</cp:coreProperties>
</file>